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6" r:id="rId5"/>
    <p:sldId id="263" r:id="rId6"/>
    <p:sldId id="265" r:id="rId7"/>
    <p:sldId id="264" r:id="rId8"/>
    <p:sldId id="257" r:id="rId9"/>
    <p:sldId id="267" r:id="rId10"/>
    <p:sldId id="260" r:id="rId11"/>
    <p:sldId id="258" r:id="rId12"/>
    <p:sldId id="261" r:id="rId13"/>
    <p:sldId id="268" r:id="rId14"/>
    <p:sldId id="269" r:id="rId15"/>
    <p:sldId id="270"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99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4B017-AC36-49B3-912B-F82C13662CB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299B36C-2628-44FE-8D32-E15AB298D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F85345C-C77B-4FC1-B42B-3B0EB16A85CC}"/>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5" name="Pladsholder til sidefod 4">
            <a:extLst>
              <a:ext uri="{FF2B5EF4-FFF2-40B4-BE49-F238E27FC236}">
                <a16:creationId xmlns:a16="http://schemas.microsoft.com/office/drawing/2014/main" id="{521DA937-7693-4E12-BB83-74F784204E1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557FF16-9640-4829-B3A2-3A594C7A4874}"/>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253333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82D19-297E-4640-BF80-3D8AB2B21A7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F1E2A52-C6B4-448D-96E1-7DFEE8C67E6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D821095-8EB0-43AF-8134-71AB14D9559F}"/>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5" name="Pladsholder til sidefod 4">
            <a:extLst>
              <a:ext uri="{FF2B5EF4-FFF2-40B4-BE49-F238E27FC236}">
                <a16:creationId xmlns:a16="http://schemas.microsoft.com/office/drawing/2014/main" id="{45E355F6-A355-49DC-9C82-7F1E3316FEA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71CC97-73CD-411C-B9E6-8F37EC1C37DD}"/>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66833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EAFA943-F4D6-4818-BDC9-624A3D73F0E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37D3959-B308-4025-AAF0-B5D8B73F595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4DA5BD-B3D8-4AEB-9324-8A553B9DD229}"/>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5" name="Pladsholder til sidefod 4">
            <a:extLst>
              <a:ext uri="{FF2B5EF4-FFF2-40B4-BE49-F238E27FC236}">
                <a16:creationId xmlns:a16="http://schemas.microsoft.com/office/drawing/2014/main" id="{34522E06-107E-4FF0-BAD4-F58B4176405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6CBE423-DCC5-4232-9208-930CD2F7F645}"/>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335896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0126D-785C-4E76-9E04-62690E0020B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15A0CE7-AC31-49AB-B1E1-C3C929900EF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C8D5CD-099A-47BE-9329-2ACE404C5732}"/>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5" name="Pladsholder til sidefod 4">
            <a:extLst>
              <a:ext uri="{FF2B5EF4-FFF2-40B4-BE49-F238E27FC236}">
                <a16:creationId xmlns:a16="http://schemas.microsoft.com/office/drawing/2014/main" id="{72497AE6-D35A-4CDB-90E8-2B4740E91D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08965BA-9BD3-4A52-B1BF-70AA1E6F32D9}"/>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340104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CDBBB-BC5F-4F17-8875-23B1993AB30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89D8BC3-4F77-4571-8AA6-C582D2D22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B692757-7FA9-458F-863C-25CF6701E470}"/>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5" name="Pladsholder til sidefod 4">
            <a:extLst>
              <a:ext uri="{FF2B5EF4-FFF2-40B4-BE49-F238E27FC236}">
                <a16:creationId xmlns:a16="http://schemas.microsoft.com/office/drawing/2014/main" id="{CB970169-F320-42F2-85A4-72FA1A132D0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B19A3A-677E-4B52-BA0B-FBF981D9C971}"/>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235587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292EA-9E6A-43C7-B39A-FBE0C079C80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D111AF5-8935-4286-B72E-FE50D69D451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6CBD2A0-B0AA-4B2D-A9A1-F0321EDADB5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CAAF64A-D04F-478E-80FC-85F0E1AD69FD}"/>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6" name="Pladsholder til sidefod 5">
            <a:extLst>
              <a:ext uri="{FF2B5EF4-FFF2-40B4-BE49-F238E27FC236}">
                <a16:creationId xmlns:a16="http://schemas.microsoft.com/office/drawing/2014/main" id="{9B720B4E-A3FA-466E-8BB8-055DAA7F0F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0C4FC8-7285-489E-B5F8-EE669736026B}"/>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317866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67CCE-1C2D-4A69-81AC-9CEACD5D62A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44C2A9D-FE7E-4F11-B6EE-040D4D15B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0290440-D9A0-4F5C-B937-AF272E60F41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61926F0-B438-445F-ACAF-FC23FD1BA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84934FE-978C-4C4E-8259-C4CC0C462BB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B9E7EC3-FB9D-41C8-8988-1B722FEF7FC8}"/>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8" name="Pladsholder til sidefod 7">
            <a:extLst>
              <a:ext uri="{FF2B5EF4-FFF2-40B4-BE49-F238E27FC236}">
                <a16:creationId xmlns:a16="http://schemas.microsoft.com/office/drawing/2014/main" id="{2D5A70D2-F0B2-4310-88EA-E3C34FB0847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67EE54E-7E27-443B-848A-E0C55F50449F}"/>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10211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B8A5F-0B61-4307-B941-26C58610255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A0D3375-43AF-4352-A854-AB7EE4AE4206}"/>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4" name="Pladsholder til sidefod 3">
            <a:extLst>
              <a:ext uri="{FF2B5EF4-FFF2-40B4-BE49-F238E27FC236}">
                <a16:creationId xmlns:a16="http://schemas.microsoft.com/office/drawing/2014/main" id="{337A78BC-9CCA-4BC9-8EE9-F3E31A51DE7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6B98419-1198-4353-9F30-75C2EA005C39}"/>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125084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A662B9-8545-4D56-B8E5-31114C0DDC99}"/>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3" name="Pladsholder til sidefod 2">
            <a:extLst>
              <a:ext uri="{FF2B5EF4-FFF2-40B4-BE49-F238E27FC236}">
                <a16:creationId xmlns:a16="http://schemas.microsoft.com/office/drawing/2014/main" id="{0448F4CA-2B93-4D88-BE73-11645E75C69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219CA80-C2C9-4A34-B2BD-6C4C92D18004}"/>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355805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D5145-3D5E-4281-955F-99D9608908E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4A4E143-73CF-4D7A-8827-7CB9FDA33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ACC7A14-0DE9-4456-A5E9-8387C722C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A3BF852-170A-4A23-A93F-D30671BEA7CD}"/>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6" name="Pladsholder til sidefod 5">
            <a:extLst>
              <a:ext uri="{FF2B5EF4-FFF2-40B4-BE49-F238E27FC236}">
                <a16:creationId xmlns:a16="http://schemas.microsoft.com/office/drawing/2014/main" id="{D97A1B06-E33F-4A0B-8F0C-4623C2F77E9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798CFF2-0455-46DD-9EF6-921E818806C3}"/>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219471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628D82-1E9A-461D-A592-342E0EB4522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AFDA9DC-D5B6-4F11-AB58-8C4FE2595A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4C050F5-4658-48D9-902B-BCC5675C8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FAAAE04-D8FC-490C-9FCF-AFFE6E99C0EF}"/>
              </a:ext>
            </a:extLst>
          </p:cNvPr>
          <p:cNvSpPr>
            <a:spLocks noGrp="1"/>
          </p:cNvSpPr>
          <p:nvPr>
            <p:ph type="dt" sz="half" idx="10"/>
          </p:nvPr>
        </p:nvSpPr>
        <p:spPr/>
        <p:txBody>
          <a:bodyPr/>
          <a:lstStyle/>
          <a:p>
            <a:fld id="{132410CD-C133-4676-92D9-5CD600C571F8}" type="datetimeFigureOut">
              <a:rPr lang="da-DK" smtClean="0"/>
              <a:t>06-07-2019</a:t>
            </a:fld>
            <a:endParaRPr lang="da-DK"/>
          </a:p>
        </p:txBody>
      </p:sp>
      <p:sp>
        <p:nvSpPr>
          <p:cNvPr id="6" name="Pladsholder til sidefod 5">
            <a:extLst>
              <a:ext uri="{FF2B5EF4-FFF2-40B4-BE49-F238E27FC236}">
                <a16:creationId xmlns:a16="http://schemas.microsoft.com/office/drawing/2014/main" id="{1EBFF173-260E-4604-A9AB-FB9CB0582BC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24C6395-F4DE-44C3-A3BE-D835793C1FCB}"/>
              </a:ext>
            </a:extLst>
          </p:cNvPr>
          <p:cNvSpPr>
            <a:spLocks noGrp="1"/>
          </p:cNvSpPr>
          <p:nvPr>
            <p:ph type="sldNum" sz="quarter" idx="12"/>
          </p:nvPr>
        </p:nvSpPr>
        <p:spPr/>
        <p:txBody>
          <a:bodyPr/>
          <a:lstStyle/>
          <a:p>
            <a:fld id="{9156744F-89E8-45C5-A00A-66A348B2A4A7}" type="slidenum">
              <a:rPr lang="da-DK" smtClean="0"/>
              <a:t>‹nr.›</a:t>
            </a:fld>
            <a:endParaRPr lang="da-DK"/>
          </a:p>
        </p:txBody>
      </p:sp>
    </p:spTree>
    <p:extLst>
      <p:ext uri="{BB962C8B-B14F-4D97-AF65-F5344CB8AC3E}">
        <p14:creationId xmlns:p14="http://schemas.microsoft.com/office/powerpoint/2010/main" val="9929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82907CC-6229-4A82-B3C9-B6B7F4AF7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89CFA67-BE48-4CBF-B552-86788AF502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48C8C32-CED0-4273-B413-8E0714D99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410CD-C133-4676-92D9-5CD600C571F8}" type="datetimeFigureOut">
              <a:rPr lang="da-DK" smtClean="0"/>
              <a:t>06-07-2019</a:t>
            </a:fld>
            <a:endParaRPr lang="da-DK"/>
          </a:p>
        </p:txBody>
      </p:sp>
      <p:sp>
        <p:nvSpPr>
          <p:cNvPr id="5" name="Pladsholder til sidefod 4">
            <a:extLst>
              <a:ext uri="{FF2B5EF4-FFF2-40B4-BE49-F238E27FC236}">
                <a16:creationId xmlns:a16="http://schemas.microsoft.com/office/drawing/2014/main" id="{55345111-F840-43D1-A71A-794A016FA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2B68532-6645-407C-9A10-8081106DD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6744F-89E8-45C5-A00A-66A348B2A4A7}" type="slidenum">
              <a:rPr lang="da-DK" smtClean="0"/>
              <a:t>‹nr.›</a:t>
            </a:fld>
            <a:endParaRPr lang="da-DK"/>
          </a:p>
        </p:txBody>
      </p:sp>
    </p:spTree>
    <p:extLst>
      <p:ext uri="{BB962C8B-B14F-4D97-AF65-F5344CB8AC3E}">
        <p14:creationId xmlns:p14="http://schemas.microsoft.com/office/powerpoint/2010/main" val="376959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FB867-1DB0-4D00-A32E-B1FFE75D97F6}"/>
              </a:ext>
            </a:extLst>
          </p:cNvPr>
          <p:cNvSpPr>
            <a:spLocks noGrp="1"/>
          </p:cNvSpPr>
          <p:nvPr>
            <p:ph type="ctrTitle"/>
          </p:nvPr>
        </p:nvSpPr>
        <p:spPr>
          <a:xfrm>
            <a:off x="6072445" y="3640254"/>
            <a:ext cx="5319433" cy="2076333"/>
          </a:xfrm>
        </p:spPr>
        <p:txBody>
          <a:bodyPr anchor="t">
            <a:normAutofit/>
          </a:bodyPr>
          <a:lstStyle/>
          <a:p>
            <a:pPr algn="l"/>
            <a:r>
              <a:rPr lang="da-DK" sz="4800"/>
              <a:t>Den religiøse dimension</a:t>
            </a:r>
          </a:p>
        </p:txBody>
      </p:sp>
      <p:sp>
        <p:nvSpPr>
          <p:cNvPr id="3" name="Undertitel 2">
            <a:extLst>
              <a:ext uri="{FF2B5EF4-FFF2-40B4-BE49-F238E27FC236}">
                <a16:creationId xmlns:a16="http://schemas.microsoft.com/office/drawing/2014/main" id="{3DA328A5-0748-4DEA-A1CF-38400B4C70B9}"/>
              </a:ext>
            </a:extLst>
          </p:cNvPr>
          <p:cNvSpPr>
            <a:spLocks noGrp="1"/>
          </p:cNvSpPr>
          <p:nvPr>
            <p:ph type="subTitle" idx="1"/>
          </p:nvPr>
        </p:nvSpPr>
        <p:spPr>
          <a:xfrm>
            <a:off x="6072446" y="2668075"/>
            <a:ext cx="5319431" cy="972180"/>
          </a:xfrm>
        </p:spPr>
        <p:txBody>
          <a:bodyPr anchor="b">
            <a:normAutofit/>
          </a:bodyPr>
          <a:lstStyle/>
          <a:p>
            <a:pPr algn="l"/>
            <a:r>
              <a:rPr lang="da-DK" sz="2000" dirty="0">
                <a:solidFill>
                  <a:srgbClr val="FF3300"/>
                </a:solidFill>
              </a:rPr>
              <a:t>At undre sig over det forunderlige</a:t>
            </a:r>
          </a:p>
        </p:txBody>
      </p:sp>
      <p:sp>
        <p:nvSpPr>
          <p:cNvPr id="1028" name="Freeform: Shape 7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natur vinge hvid fotografering blad blomst kronblad dyr forÃ¥r rÃ¸d insekt Brun botanik sommerfugl flora fauna hvirvellÃ¸se tÃ¦t pÃ¥ blade dyr skÃ¸nhed nektar makrofotografering leddyr bestÃ¸ver mÃ¸l og sommerfugle lycaenid papilio rumanzovia elymnias hypermnestra">
            <a:extLst>
              <a:ext uri="{FF2B5EF4-FFF2-40B4-BE49-F238E27FC236}">
                <a16:creationId xmlns:a16="http://schemas.microsoft.com/office/drawing/2014/main" id="{0C74881D-5AFA-4F4B-9788-5206F6835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35" r="22727" b="-1"/>
          <a:stretch/>
        </p:blipFill>
        <p:spPr bwMode="auto">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783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trÃ¦ statue Rose Italien kirke mÃ¸bel kunstvÃ¦rk skulptur kunst udskÃ¦ring florence msh0113 sarkofag msh01133">
            <a:extLst>
              <a:ext uri="{FF2B5EF4-FFF2-40B4-BE49-F238E27FC236}">
                <a16:creationId xmlns:a16="http://schemas.microsoft.com/office/drawing/2014/main" id="{0B501F55-6B39-404E-B9F6-9F9F37C4AD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88"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4" name="Freeform: Shape 7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0755A6-B128-45DC-A0A9-F56C7C4820E2}"/>
              </a:ext>
            </a:extLst>
          </p:cNvPr>
          <p:cNvSpPr>
            <a:spLocks noGrp="1"/>
          </p:cNvSpPr>
          <p:nvPr>
            <p:ph type="title"/>
          </p:nvPr>
        </p:nvSpPr>
        <p:spPr>
          <a:xfrm>
            <a:off x="750242" y="632990"/>
            <a:ext cx="4062643" cy="1043409"/>
          </a:xfrm>
        </p:spPr>
        <p:txBody>
          <a:bodyPr>
            <a:normAutofit/>
          </a:bodyPr>
          <a:lstStyle/>
          <a:p>
            <a:r>
              <a:rPr lang="da-DK" sz="3300" b="1" dirty="0"/>
              <a:t>Hvad er meningen med det hele?</a:t>
            </a:r>
          </a:p>
        </p:txBody>
      </p:sp>
      <p:sp>
        <p:nvSpPr>
          <p:cNvPr id="3" name="Pladsholder til indhold 2">
            <a:extLst>
              <a:ext uri="{FF2B5EF4-FFF2-40B4-BE49-F238E27FC236}">
                <a16:creationId xmlns:a16="http://schemas.microsoft.com/office/drawing/2014/main" id="{D76C9DBD-E39F-4618-82CE-7E6C9C13BD51}"/>
              </a:ext>
            </a:extLst>
          </p:cNvPr>
          <p:cNvSpPr>
            <a:spLocks noGrp="1"/>
          </p:cNvSpPr>
          <p:nvPr>
            <p:ph idx="1"/>
          </p:nvPr>
        </p:nvSpPr>
        <p:spPr>
          <a:xfrm>
            <a:off x="520242" y="1774371"/>
            <a:ext cx="4062642" cy="3092903"/>
          </a:xfrm>
        </p:spPr>
        <p:txBody>
          <a:bodyPr anchor="t">
            <a:normAutofit/>
          </a:bodyPr>
          <a:lstStyle/>
          <a:p>
            <a:pPr marL="0" indent="0">
              <a:buNone/>
            </a:pPr>
            <a:r>
              <a:rPr lang="da-DK" sz="1400" dirty="0"/>
              <a:t>Det synes naturligt at forstå meningen med det hele ud fra menneskelivets vigtigste ord: </a:t>
            </a:r>
          </a:p>
          <a:p>
            <a:r>
              <a:rPr lang="da-DK" sz="1600" dirty="0"/>
              <a:t>Ansvar</a:t>
            </a:r>
          </a:p>
          <a:p>
            <a:r>
              <a:rPr lang="da-DK" sz="1600" dirty="0"/>
              <a:t>Godhed</a:t>
            </a:r>
          </a:p>
          <a:p>
            <a:r>
              <a:rPr lang="da-DK" sz="1600" dirty="0"/>
              <a:t>Kærlighed</a:t>
            </a:r>
          </a:p>
          <a:p>
            <a:r>
              <a:rPr lang="da-DK" sz="1600" dirty="0"/>
              <a:t>Skønhed</a:t>
            </a:r>
          </a:p>
          <a:p>
            <a:r>
              <a:rPr lang="da-DK" sz="1600" dirty="0"/>
              <a:t>Det værdifulde</a:t>
            </a:r>
          </a:p>
          <a:p>
            <a:r>
              <a:rPr lang="da-DK" sz="1600" dirty="0"/>
              <a:t>Det guddommelige</a:t>
            </a:r>
          </a:p>
          <a:p>
            <a:r>
              <a:rPr lang="da-DK" sz="1600" dirty="0"/>
              <a:t>Det man tror er sandt</a:t>
            </a:r>
          </a:p>
        </p:txBody>
      </p:sp>
    </p:spTree>
    <p:extLst>
      <p:ext uri="{BB962C8B-B14F-4D97-AF65-F5344CB8AC3E}">
        <p14:creationId xmlns:p14="http://schemas.microsoft.com/office/powerpoint/2010/main" val="385165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FB867-1DB0-4D00-A32E-B1FFE75D97F6}"/>
              </a:ext>
            </a:extLst>
          </p:cNvPr>
          <p:cNvSpPr>
            <a:spLocks noGrp="1"/>
          </p:cNvSpPr>
          <p:nvPr>
            <p:ph type="ctrTitle"/>
          </p:nvPr>
        </p:nvSpPr>
        <p:spPr>
          <a:xfrm>
            <a:off x="6072445" y="3640254"/>
            <a:ext cx="5319433" cy="2076333"/>
          </a:xfrm>
        </p:spPr>
        <p:txBody>
          <a:bodyPr anchor="t">
            <a:normAutofit/>
          </a:bodyPr>
          <a:lstStyle/>
          <a:p>
            <a:pPr algn="l"/>
            <a:r>
              <a:rPr lang="da-DK" sz="4800"/>
              <a:t>Den religiøse dimension</a:t>
            </a:r>
          </a:p>
        </p:txBody>
      </p:sp>
      <p:sp>
        <p:nvSpPr>
          <p:cNvPr id="3" name="Undertitel 2">
            <a:extLst>
              <a:ext uri="{FF2B5EF4-FFF2-40B4-BE49-F238E27FC236}">
                <a16:creationId xmlns:a16="http://schemas.microsoft.com/office/drawing/2014/main" id="{3DA328A5-0748-4DEA-A1CF-38400B4C70B9}"/>
              </a:ext>
            </a:extLst>
          </p:cNvPr>
          <p:cNvSpPr>
            <a:spLocks noGrp="1"/>
          </p:cNvSpPr>
          <p:nvPr>
            <p:ph type="subTitle" idx="1"/>
          </p:nvPr>
        </p:nvSpPr>
        <p:spPr>
          <a:xfrm>
            <a:off x="6072446" y="2668075"/>
            <a:ext cx="5319431" cy="972180"/>
          </a:xfrm>
        </p:spPr>
        <p:txBody>
          <a:bodyPr anchor="b">
            <a:normAutofit/>
          </a:bodyPr>
          <a:lstStyle/>
          <a:p>
            <a:pPr algn="l"/>
            <a:r>
              <a:rPr lang="da-DK" sz="2000" dirty="0">
                <a:solidFill>
                  <a:srgbClr val="FF3300"/>
                </a:solidFill>
              </a:rPr>
              <a:t>Det guddommelige</a:t>
            </a:r>
          </a:p>
        </p:txBody>
      </p:sp>
      <p:sp>
        <p:nvSpPr>
          <p:cNvPr id="1028" name="Freeform: Shape 7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natur vinge hvid fotografering blad blomst kronblad dyr forÃ¥r rÃ¸d insekt Brun botanik sommerfugl flora fauna hvirvellÃ¸se tÃ¦t pÃ¥ blade dyr skÃ¸nhed nektar makrofotografering leddyr bestÃ¸ver mÃ¸l og sommerfugle lycaenid papilio rumanzovia elymnias hypermnestra">
            <a:extLst>
              <a:ext uri="{FF2B5EF4-FFF2-40B4-BE49-F238E27FC236}">
                <a16:creationId xmlns:a16="http://schemas.microsoft.com/office/drawing/2014/main" id="{0C74881D-5AFA-4F4B-9788-5206F6835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35" r="22727" b="-1"/>
          <a:stretch/>
        </p:blipFill>
        <p:spPr bwMode="auto">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5978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natur udendÃ¸rs horisont silhuet person lys Sky himmel pige sol solopgang solnedgang Mark prÃ¦rie sollys morgen blomst vind daggry skumring kvinde aften landbrug kristen rapsfrÃ¸ Ã¥ndelig lykke hÃ¦nder glÃ¦de bÃ¸n tilbede kÃ¥l Gud atmosfÃ¦risk fÃ¦nomen grÃ¦sfamilien computer tapet">
            <a:extLst>
              <a:ext uri="{FF2B5EF4-FFF2-40B4-BE49-F238E27FC236}">
                <a16:creationId xmlns:a16="http://schemas.microsoft.com/office/drawing/2014/main" id="{D636970C-EB23-4B13-8C03-877F3A334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654"/>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0DC987-19F9-4C4C-A462-F8D057C19952}"/>
              </a:ext>
            </a:extLst>
          </p:cNvPr>
          <p:cNvSpPr>
            <a:spLocks noGrp="1"/>
          </p:cNvSpPr>
          <p:nvPr>
            <p:ph type="title"/>
          </p:nvPr>
        </p:nvSpPr>
        <p:spPr>
          <a:xfrm>
            <a:off x="804998" y="4551037"/>
            <a:ext cx="5021782" cy="1509931"/>
          </a:xfrm>
        </p:spPr>
        <p:txBody>
          <a:bodyPr>
            <a:normAutofit/>
          </a:bodyPr>
          <a:lstStyle/>
          <a:p>
            <a:r>
              <a:rPr lang="da-DK" sz="4000">
                <a:solidFill>
                  <a:srgbClr val="000000"/>
                </a:solidFill>
              </a:rPr>
              <a:t>Intuitionen om det guddommelige</a:t>
            </a:r>
          </a:p>
        </p:txBody>
      </p:sp>
      <p:sp>
        <p:nvSpPr>
          <p:cNvPr id="3" name="Pladsholder til indhold 2">
            <a:extLst>
              <a:ext uri="{FF2B5EF4-FFF2-40B4-BE49-F238E27FC236}">
                <a16:creationId xmlns:a16="http://schemas.microsoft.com/office/drawing/2014/main" id="{0180B595-2CA2-43B3-B84D-4D930A6F637D}"/>
              </a:ext>
            </a:extLst>
          </p:cNvPr>
          <p:cNvSpPr>
            <a:spLocks noGrp="1"/>
          </p:cNvSpPr>
          <p:nvPr>
            <p:ph idx="1"/>
          </p:nvPr>
        </p:nvSpPr>
        <p:spPr>
          <a:xfrm>
            <a:off x="5457825" y="4666938"/>
            <a:ext cx="6248400" cy="1627330"/>
          </a:xfrm>
        </p:spPr>
        <p:txBody>
          <a:bodyPr anchor="ctr">
            <a:normAutofit/>
          </a:bodyPr>
          <a:lstStyle/>
          <a:p>
            <a:r>
              <a:rPr lang="da-DK" sz="1800" dirty="0">
                <a:solidFill>
                  <a:srgbClr val="008080"/>
                </a:solidFill>
              </a:rPr>
              <a:t>Mennesket har </a:t>
            </a:r>
            <a:r>
              <a:rPr lang="da-DK" sz="1800">
                <a:solidFill>
                  <a:srgbClr val="008080"/>
                </a:solidFill>
              </a:rPr>
              <a:t>en intuition </a:t>
            </a:r>
            <a:r>
              <a:rPr lang="da-DK" sz="1800" dirty="0">
                <a:solidFill>
                  <a:srgbClr val="008080"/>
                </a:solidFill>
              </a:rPr>
              <a:t>om det guddommelige </a:t>
            </a:r>
          </a:p>
          <a:p>
            <a:r>
              <a:rPr lang="da-DK" sz="1800" dirty="0">
                <a:solidFill>
                  <a:srgbClr val="008080"/>
                </a:solidFill>
              </a:rPr>
              <a:t>Intuitionen siger ikke noget om, hvilken religion der er sand</a:t>
            </a:r>
          </a:p>
        </p:txBody>
      </p:sp>
    </p:spTree>
    <p:extLst>
      <p:ext uri="{BB962C8B-B14F-4D97-AF65-F5344CB8AC3E}">
        <p14:creationId xmlns:p14="http://schemas.microsoft.com/office/powerpoint/2010/main" val="283965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9E98A-BE80-4726-877B-7D36EBFCA8D6}"/>
              </a:ext>
            </a:extLst>
          </p:cNvPr>
          <p:cNvSpPr>
            <a:spLocks noGrp="1"/>
          </p:cNvSpPr>
          <p:nvPr>
            <p:ph type="title"/>
          </p:nvPr>
        </p:nvSpPr>
        <p:spPr>
          <a:xfrm>
            <a:off x="648929" y="629266"/>
            <a:ext cx="3651467" cy="2590184"/>
          </a:xfrm>
        </p:spPr>
        <p:txBody>
          <a:bodyPr>
            <a:normAutofit/>
          </a:bodyPr>
          <a:lstStyle/>
          <a:p>
            <a:r>
              <a:rPr lang="da-DK" sz="3700" dirty="0"/>
              <a:t>Det guddommelige</a:t>
            </a:r>
            <a:br>
              <a:rPr lang="da-DK" sz="3700" dirty="0"/>
            </a:br>
            <a:r>
              <a:rPr lang="da-DK" sz="3700" dirty="0"/>
              <a:t>er </a:t>
            </a:r>
            <a:br>
              <a:rPr lang="da-DK" sz="3700" dirty="0"/>
            </a:br>
            <a:r>
              <a:rPr lang="da-DK" sz="3700" dirty="0"/>
              <a:t>usynligt</a:t>
            </a:r>
          </a:p>
        </p:txBody>
      </p:sp>
      <p:sp>
        <p:nvSpPr>
          <p:cNvPr id="3" name="Pladsholder til indhold 2">
            <a:extLst>
              <a:ext uri="{FF2B5EF4-FFF2-40B4-BE49-F238E27FC236}">
                <a16:creationId xmlns:a16="http://schemas.microsoft.com/office/drawing/2014/main" id="{32202624-06DF-485D-8646-19DBCD1A5B84}"/>
              </a:ext>
            </a:extLst>
          </p:cNvPr>
          <p:cNvSpPr>
            <a:spLocks noGrp="1"/>
          </p:cNvSpPr>
          <p:nvPr>
            <p:ph idx="1"/>
          </p:nvPr>
        </p:nvSpPr>
        <p:spPr>
          <a:xfrm>
            <a:off x="477481" y="3733800"/>
            <a:ext cx="3651466" cy="2680519"/>
          </a:xfrm>
        </p:spPr>
        <p:txBody>
          <a:bodyPr>
            <a:normAutofit/>
          </a:bodyPr>
          <a:lstStyle/>
          <a:p>
            <a:r>
              <a:rPr lang="da-DK" sz="1800" dirty="0"/>
              <a:t>Ligesom bevidstheden er usynlig</a:t>
            </a:r>
          </a:p>
          <a:p>
            <a:r>
              <a:rPr lang="da-DK" sz="1800" dirty="0"/>
              <a:t>Ligesom en kunstner er usynlig til stede i kunstværket</a:t>
            </a:r>
          </a:p>
          <a:p>
            <a:r>
              <a:rPr lang="da-DK" sz="1800" dirty="0"/>
              <a:t>Ligesom en bager ikke findes inde i det brød, han har bagt</a:t>
            </a:r>
          </a:p>
        </p:txBody>
      </p:sp>
      <p:pic>
        <p:nvPicPr>
          <p:cNvPr id="9218" name="Picture 2" descr="mus nuttet ung Afrika pattedyr tÃ¦t hamster gnaver brÃ¸d fauna rotte kÃ¦ledyr whiskers gnavere savanne hvirveldyr nager rede skadedyr mus gerbil mastomys muroidea Muridae">
            <a:extLst>
              <a:ext uri="{FF2B5EF4-FFF2-40B4-BE49-F238E27FC236}">
                <a16:creationId xmlns:a16="http://schemas.microsoft.com/office/drawing/2014/main" id="{C2678DCB-064A-4F4B-98C9-8F96B6DECA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892"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7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lys abstrakt sort og hvid arkitektur himmel hvid fotografering rund spiralformet vÃ¦g konstruktion grÃ¥ industri sort monokrom beton cirkel vinduer infrastruktur symmetri hÃ¸j silo cylinder dagslys fiskeÃ¸jeobjektiv monokrom fotografering">
            <a:extLst>
              <a:ext uri="{FF2B5EF4-FFF2-40B4-BE49-F238E27FC236}">
                <a16:creationId xmlns:a16="http://schemas.microsoft.com/office/drawing/2014/main" id="{BFA74B23-8F96-48CF-8CDF-DABBE8CF2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61" b="426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71A166A-6B2C-41CB-B1A6-D705380627CA}"/>
              </a:ext>
            </a:extLst>
          </p:cNvPr>
          <p:cNvSpPr>
            <a:spLocks noGrp="1"/>
          </p:cNvSpPr>
          <p:nvPr>
            <p:ph type="title"/>
          </p:nvPr>
        </p:nvSpPr>
        <p:spPr>
          <a:xfrm>
            <a:off x="709448" y="1913950"/>
            <a:ext cx="4204137" cy="1342754"/>
          </a:xfrm>
        </p:spPr>
        <p:txBody>
          <a:bodyPr>
            <a:normAutofit/>
          </a:bodyPr>
          <a:lstStyle/>
          <a:p>
            <a:pPr algn="ctr"/>
            <a:r>
              <a:rPr lang="da-DK" sz="3600"/>
              <a:t>Åbenbaring-begrebet</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8CC76A2F-442B-4186-95B6-9DC96435615D}"/>
              </a:ext>
            </a:extLst>
          </p:cNvPr>
          <p:cNvSpPr>
            <a:spLocks noGrp="1"/>
          </p:cNvSpPr>
          <p:nvPr>
            <p:ph idx="1"/>
          </p:nvPr>
        </p:nvSpPr>
        <p:spPr>
          <a:xfrm>
            <a:off x="525516" y="3417573"/>
            <a:ext cx="5056134" cy="3164197"/>
          </a:xfrm>
        </p:spPr>
        <p:txBody>
          <a:bodyPr anchor="ctr">
            <a:normAutofit/>
          </a:bodyPr>
          <a:lstStyle/>
          <a:p>
            <a:r>
              <a:rPr lang="da-DK" sz="1600" dirty="0"/>
              <a:t>De allerfleste mennesker tror på en guddommelig virkelighed</a:t>
            </a:r>
          </a:p>
          <a:p>
            <a:r>
              <a:rPr lang="da-DK" sz="1600" dirty="0"/>
              <a:t>Den store opgave er at finde ud af, hvad det guddommelige er og hvordan mennesket skal forholde sig til det guddommelige</a:t>
            </a:r>
          </a:p>
          <a:p>
            <a:r>
              <a:rPr lang="da-DK" sz="1600" dirty="0"/>
              <a:t>Det siger den enkelte religion noget om</a:t>
            </a:r>
          </a:p>
          <a:p>
            <a:r>
              <a:rPr lang="da-DK" sz="1600" dirty="0"/>
              <a:t>Mange religioner bygger på, at der findes en særlig åbenbaring. Åbenbaring betyder, at det skjulte er blevet lukket op, vist, gjort kendt</a:t>
            </a:r>
          </a:p>
          <a:p>
            <a:r>
              <a:rPr lang="da-DK" sz="1600" dirty="0"/>
              <a:t>Både kristendommen, jødedommen og islam bygger på begrebet åbenbaring.</a:t>
            </a:r>
          </a:p>
        </p:txBody>
      </p:sp>
    </p:spTree>
    <p:extLst>
      <p:ext uri="{BB962C8B-B14F-4D97-AF65-F5344CB8AC3E}">
        <p14:creationId xmlns:p14="http://schemas.microsoft.com/office/powerpoint/2010/main" val="335417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54903-7E9D-4E80-808F-647601751B48}"/>
              </a:ext>
            </a:extLst>
          </p:cNvPr>
          <p:cNvSpPr>
            <a:spLocks noGrp="1"/>
          </p:cNvSpPr>
          <p:nvPr>
            <p:ph type="title"/>
          </p:nvPr>
        </p:nvSpPr>
        <p:spPr>
          <a:xfrm>
            <a:off x="481013" y="327026"/>
            <a:ext cx="3290887" cy="2287588"/>
          </a:xfrm>
        </p:spPr>
        <p:txBody>
          <a:bodyPr anchor="ctr">
            <a:normAutofit/>
          </a:bodyPr>
          <a:lstStyle/>
          <a:p>
            <a:r>
              <a:rPr lang="da-DK" sz="3600" dirty="0"/>
              <a:t>Gud – generelle tanker om Gud</a:t>
            </a:r>
          </a:p>
        </p:txBody>
      </p:sp>
      <p:sp>
        <p:nvSpPr>
          <p:cNvPr id="3" name="Pladsholder til indhold 2">
            <a:extLst>
              <a:ext uri="{FF2B5EF4-FFF2-40B4-BE49-F238E27FC236}">
                <a16:creationId xmlns:a16="http://schemas.microsoft.com/office/drawing/2014/main" id="{962EEF2C-AD76-4064-BAAC-A78A6D8BBA64}"/>
              </a:ext>
            </a:extLst>
          </p:cNvPr>
          <p:cNvSpPr>
            <a:spLocks noGrp="1"/>
          </p:cNvSpPr>
          <p:nvPr>
            <p:ph idx="1"/>
          </p:nvPr>
        </p:nvSpPr>
        <p:spPr>
          <a:xfrm>
            <a:off x="4223982" y="327026"/>
            <a:ext cx="7485413" cy="2287587"/>
          </a:xfrm>
        </p:spPr>
        <p:txBody>
          <a:bodyPr anchor="ctr">
            <a:normAutofit/>
          </a:bodyPr>
          <a:lstStyle/>
          <a:p>
            <a:r>
              <a:rPr lang="da-DK" sz="1500" dirty="0"/>
              <a:t>Fordi mennesket er en person er det logisk at tænke dets skaber som person. Og derefter også at tænke Gud som mere end en person.</a:t>
            </a:r>
          </a:p>
          <a:p>
            <a:r>
              <a:rPr lang="da-DK" sz="1500" dirty="0"/>
              <a:t>Gud kan ikke bevises, for kun noget fysisk kan bevises og Gud er ikke noget fysisk.</a:t>
            </a:r>
          </a:p>
          <a:p>
            <a:r>
              <a:rPr lang="da-DK" sz="1500" dirty="0"/>
              <a:t>Gud kan ikke bevises, fordi Gud ikke er en del verden. Man kan selvfølgelig kun bevise det, der er en del af verden. Gud er før og udenfor verden. Som en bager der eksisterer før og udenfor brødet.</a:t>
            </a:r>
          </a:p>
          <a:p>
            <a:r>
              <a:rPr lang="da-DK" sz="1500" dirty="0"/>
              <a:t>Gud kan ikke modbevises. Det er meningsløst at forsøge at bevise, at Gud ikke eksisterer.</a:t>
            </a:r>
          </a:p>
        </p:txBody>
      </p:sp>
      <p:pic>
        <p:nvPicPr>
          <p:cNvPr id="11266" name="Picture 2" descr="klippe trÃ¦ blad bagagerum formation mad fremstille jord spise lÃ¦kker brÃ¸d bageri materiale bagt baguette tÃ¦t pÃ¥ frisch BagvÃ¦rk hvidt brÃ¸d grÃ¦sfamilien medicinske svampe">
            <a:extLst>
              <a:ext uri="{FF2B5EF4-FFF2-40B4-BE49-F238E27FC236}">
                <a16:creationId xmlns:a16="http://schemas.microsoft.com/office/drawing/2014/main" id="{66E4B601-9037-4159-90EB-C9BE3051D8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76" r="1" b="1"/>
          <a:stretch/>
        </p:blipFill>
        <p:spPr bwMode="auto">
          <a:xfrm>
            <a:off x="-9168" y="2763151"/>
            <a:ext cx="12201168"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2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AD528-A376-4FEA-9EA6-F43F6312CE6B}"/>
              </a:ext>
            </a:extLst>
          </p:cNvPr>
          <p:cNvSpPr>
            <a:spLocks noGrp="1"/>
          </p:cNvSpPr>
          <p:nvPr>
            <p:ph type="title"/>
          </p:nvPr>
        </p:nvSpPr>
        <p:spPr>
          <a:xfrm>
            <a:off x="4965430" y="629268"/>
            <a:ext cx="6586491" cy="1286160"/>
          </a:xfrm>
        </p:spPr>
        <p:txBody>
          <a:bodyPr anchor="b">
            <a:normAutofit/>
          </a:bodyPr>
          <a:lstStyle/>
          <a:p>
            <a:r>
              <a:rPr lang="da-DK" sz="4100" dirty="0"/>
              <a:t>Verdens orden fører til undren</a:t>
            </a:r>
          </a:p>
        </p:txBody>
      </p:sp>
      <p:pic>
        <p:nvPicPr>
          <p:cNvPr id="1026" name="Picture 2" descr="https://upload.wikimedia.org/wikipedia/commons/d/db/DNA_orbit_animated_static_thumb.png">
            <a:extLst>
              <a:ext uri="{FF2B5EF4-FFF2-40B4-BE49-F238E27FC236}">
                <a16:creationId xmlns:a16="http://schemas.microsoft.com/office/drawing/2014/main" id="{24C5CAD4-B610-47C7-AEFF-EF273D51B8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788" r="-1" b="360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971D"/>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A028469E-AC19-4625-95CB-15441AEF64F2}"/>
              </a:ext>
            </a:extLst>
          </p:cNvPr>
          <p:cNvSpPr>
            <a:spLocks noGrp="1"/>
          </p:cNvSpPr>
          <p:nvPr>
            <p:ph idx="1"/>
          </p:nvPr>
        </p:nvSpPr>
        <p:spPr>
          <a:xfrm>
            <a:off x="4965431" y="2438400"/>
            <a:ext cx="6586490" cy="3785419"/>
          </a:xfrm>
        </p:spPr>
        <p:txBody>
          <a:bodyPr>
            <a:normAutofit/>
          </a:bodyPr>
          <a:lstStyle/>
          <a:p>
            <a:r>
              <a:rPr lang="da-DK" sz="2000" dirty="0"/>
              <a:t>Det fysiske virkelighed er ordnet i naturlove og kan  udtrykkes som den smukkeste matematik</a:t>
            </a:r>
          </a:p>
          <a:p>
            <a:r>
              <a:rPr lang="da-DK" sz="2000" dirty="0"/>
              <a:t>Den biologiske virkelighed er ordnet i DNA-molekyler, der har en orden, der overgår enhver fatteevne</a:t>
            </a:r>
          </a:p>
          <a:p>
            <a:r>
              <a:rPr lang="da-DK" sz="2000" dirty="0"/>
              <a:t>Hjernen er ordnet i et meganetværk af nervetråde og er så kompliceret, at hjernen ikke kan fatte sig selv</a:t>
            </a:r>
          </a:p>
          <a:p>
            <a:pPr marL="0" indent="0">
              <a:buNone/>
            </a:pPr>
            <a:endParaRPr lang="da-DK" sz="2000" dirty="0"/>
          </a:p>
          <a:p>
            <a:pPr marL="0" indent="0">
              <a:buNone/>
            </a:pPr>
            <a:r>
              <a:rPr lang="da-DK" sz="2000" dirty="0"/>
              <a:t>Denne orden har et ophav, der er meget større end mennesket: det guddommelige. Sådan har de fleste mennesker til alle tider tænkt.</a:t>
            </a:r>
          </a:p>
          <a:p>
            <a:endParaRPr lang="da-DK" sz="2000" dirty="0"/>
          </a:p>
          <a:p>
            <a:endParaRPr lang="da-DK" sz="2000" dirty="0"/>
          </a:p>
          <a:p>
            <a:endParaRPr lang="da-DK" sz="2000" dirty="0"/>
          </a:p>
        </p:txBody>
      </p:sp>
    </p:spTree>
    <p:extLst>
      <p:ext uri="{BB962C8B-B14F-4D97-AF65-F5344CB8AC3E}">
        <p14:creationId xmlns:p14="http://schemas.microsoft.com/office/powerpoint/2010/main" val="220197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Billedresultat for kosmos">
            <a:extLst>
              <a:ext uri="{FF2B5EF4-FFF2-40B4-BE49-F238E27FC236}">
                <a16:creationId xmlns:a16="http://schemas.microsoft.com/office/drawing/2014/main" id="{E06461C4-CDA8-4597-BA40-07B453A43B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90" r="265"/>
          <a:stretch/>
        </p:blipFill>
        <p:spPr bwMode="auto">
          <a:xfrm>
            <a:off x="-16"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2056" name="Rectangle 74">
            <a:extLst>
              <a:ext uri="{FF2B5EF4-FFF2-40B4-BE49-F238E27FC236}">
                <a16:creationId xmlns:a16="http://schemas.microsoft.com/office/drawing/2014/main" id="{89AC137A-F7D0-43CC-A46F-113F475E4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651" y="1435100"/>
            <a:ext cx="4700016" cy="3987800"/>
          </a:xfrm>
          <a:prstGeom prst="rect">
            <a:avLst/>
          </a:prstGeom>
          <a:solidFill>
            <a:schemeClr val="tx1">
              <a:lumMod val="85000"/>
              <a:lumOff val="15000"/>
              <a:alpha val="88000"/>
            </a:schemeClr>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9EC36FA-407B-4F8E-A7C4-4EFC7C347D10}"/>
              </a:ext>
            </a:extLst>
          </p:cNvPr>
          <p:cNvSpPr>
            <a:spLocks noGrp="1"/>
          </p:cNvSpPr>
          <p:nvPr>
            <p:ph type="title"/>
          </p:nvPr>
        </p:nvSpPr>
        <p:spPr>
          <a:xfrm>
            <a:off x="1178276" y="1784857"/>
            <a:ext cx="3990624" cy="1057657"/>
          </a:xfrm>
        </p:spPr>
        <p:txBody>
          <a:bodyPr>
            <a:normAutofit/>
          </a:bodyPr>
          <a:lstStyle/>
          <a:p>
            <a:r>
              <a:rPr lang="da-DK" sz="2800">
                <a:solidFill>
                  <a:schemeClr val="bg1"/>
                </a:solidFill>
              </a:rPr>
              <a:t>Verdens storhed og lidenhed fører til undren</a:t>
            </a:r>
          </a:p>
        </p:txBody>
      </p:sp>
      <p:sp>
        <p:nvSpPr>
          <p:cNvPr id="3" name="Pladsholder til indhold 2">
            <a:extLst>
              <a:ext uri="{FF2B5EF4-FFF2-40B4-BE49-F238E27FC236}">
                <a16:creationId xmlns:a16="http://schemas.microsoft.com/office/drawing/2014/main" id="{7EA487D0-A3E8-4898-87D0-161630E67290}"/>
              </a:ext>
            </a:extLst>
          </p:cNvPr>
          <p:cNvSpPr>
            <a:spLocks noGrp="1"/>
          </p:cNvSpPr>
          <p:nvPr>
            <p:ph idx="1"/>
          </p:nvPr>
        </p:nvSpPr>
        <p:spPr>
          <a:xfrm>
            <a:off x="1178276" y="3021964"/>
            <a:ext cx="3990624" cy="2086357"/>
          </a:xfrm>
        </p:spPr>
        <p:txBody>
          <a:bodyPr>
            <a:normAutofit/>
          </a:bodyPr>
          <a:lstStyle/>
          <a:p>
            <a:r>
              <a:rPr lang="da-DK" sz="1500">
                <a:solidFill>
                  <a:schemeClr val="bg1"/>
                </a:solidFill>
              </a:rPr>
              <a:t>Verdensrummets storhed overgår fatteevnen.</a:t>
            </a:r>
          </a:p>
          <a:p>
            <a:r>
              <a:rPr lang="da-DK" sz="1500">
                <a:solidFill>
                  <a:schemeClr val="bg1"/>
                </a:solidFill>
              </a:rPr>
              <a:t>Atomets lille størrelse undergår fatteevnen</a:t>
            </a:r>
          </a:p>
          <a:p>
            <a:r>
              <a:rPr lang="da-DK" sz="1500">
                <a:solidFill>
                  <a:schemeClr val="bg1"/>
                </a:solidFill>
              </a:rPr>
              <a:t>Et menneske er både et støvfnug sammenlignet med verdensrummet og en enorm kæmpe sammenlignet med atomet</a:t>
            </a:r>
          </a:p>
        </p:txBody>
      </p:sp>
      <p:pic>
        <p:nvPicPr>
          <p:cNvPr id="2050" name="Picture 2" descr="Billedresultat for atomets opbygning">
            <a:extLst>
              <a:ext uri="{FF2B5EF4-FFF2-40B4-BE49-F238E27FC236}">
                <a16:creationId xmlns:a16="http://schemas.microsoft.com/office/drawing/2014/main" id="{F0A42F57-2BA0-49A2-9844-56F22B6D12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9" r="-2" b="3683"/>
          <a:stretch/>
        </p:blipFill>
        <p:spPr bwMode="auto">
          <a:xfrm>
            <a:off x="5790369"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9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A8625-9673-4457-891C-011E3CC43810}"/>
              </a:ext>
            </a:extLst>
          </p:cNvPr>
          <p:cNvSpPr>
            <a:spLocks noGrp="1"/>
          </p:cNvSpPr>
          <p:nvPr>
            <p:ph type="title"/>
          </p:nvPr>
        </p:nvSpPr>
        <p:spPr>
          <a:xfrm>
            <a:off x="801099" y="1396289"/>
            <a:ext cx="5006336" cy="1325563"/>
          </a:xfrm>
        </p:spPr>
        <p:txBody>
          <a:bodyPr>
            <a:normAutofit/>
          </a:bodyPr>
          <a:lstStyle/>
          <a:p>
            <a:r>
              <a:rPr lang="da-DK" dirty="0"/>
              <a:t>Mennesket i naturen</a:t>
            </a:r>
          </a:p>
        </p:txBody>
      </p:sp>
      <p:sp>
        <p:nvSpPr>
          <p:cNvPr id="3" name="Pladsholder til indhold 2">
            <a:extLst>
              <a:ext uri="{FF2B5EF4-FFF2-40B4-BE49-F238E27FC236}">
                <a16:creationId xmlns:a16="http://schemas.microsoft.com/office/drawing/2014/main" id="{81ACC5FA-E12F-4213-A5D9-7C010E072639}"/>
              </a:ext>
            </a:extLst>
          </p:cNvPr>
          <p:cNvSpPr>
            <a:spLocks noGrp="1"/>
          </p:cNvSpPr>
          <p:nvPr>
            <p:ph idx="1"/>
          </p:nvPr>
        </p:nvSpPr>
        <p:spPr>
          <a:xfrm>
            <a:off x="805543" y="2871982"/>
            <a:ext cx="5006336" cy="3181684"/>
          </a:xfrm>
        </p:spPr>
        <p:txBody>
          <a:bodyPr anchor="t">
            <a:normAutofit/>
          </a:bodyPr>
          <a:lstStyle/>
          <a:p>
            <a:pPr marL="0" indent="0">
              <a:buNone/>
            </a:pPr>
            <a:r>
              <a:rPr lang="da-DK" sz="2400" dirty="0"/>
              <a:t>”Thi hvad er vel mennesket i naturen? Et intet i forhold til uendeligheden, et alt i forhold til intet, et midtpunkt mellem intet og alt”.</a:t>
            </a:r>
          </a:p>
          <a:p>
            <a:pPr marL="0" indent="0">
              <a:buNone/>
            </a:pPr>
            <a:endParaRPr lang="da-DK" sz="1800" dirty="0"/>
          </a:p>
          <a:p>
            <a:pPr marL="0" indent="0">
              <a:buNone/>
            </a:pPr>
            <a:r>
              <a:rPr lang="da-DK" sz="1800" dirty="0"/>
              <a:t>Pascal, Tanke nr. 84</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https://upload.wikimedia.org/wikipedia/commons/7/79/Blaise_pascal.jpg">
            <a:extLst>
              <a:ext uri="{FF2B5EF4-FFF2-40B4-BE49-F238E27FC236}">
                <a16:creationId xmlns:a16="http://schemas.microsoft.com/office/drawing/2014/main" id="{28AEFE57-E45B-4D43-B710-E7BFAFA37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19"/>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68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C36FA-407B-4F8E-A7C4-4EFC7C347D10}"/>
              </a:ext>
            </a:extLst>
          </p:cNvPr>
          <p:cNvSpPr>
            <a:spLocks noGrp="1"/>
          </p:cNvSpPr>
          <p:nvPr>
            <p:ph type="title"/>
          </p:nvPr>
        </p:nvSpPr>
        <p:spPr>
          <a:xfrm>
            <a:off x="801098" y="1396289"/>
            <a:ext cx="6387102" cy="1325563"/>
          </a:xfrm>
        </p:spPr>
        <p:txBody>
          <a:bodyPr>
            <a:normAutofit/>
          </a:bodyPr>
          <a:lstStyle/>
          <a:p>
            <a:r>
              <a:rPr lang="da-DK"/>
              <a:t>Livets mirakel fører til undren</a:t>
            </a:r>
            <a:endParaRPr lang="da-DK" dirty="0"/>
          </a:p>
        </p:txBody>
      </p:sp>
      <p:sp>
        <p:nvSpPr>
          <p:cNvPr id="3" name="Pladsholder til indhold 2">
            <a:extLst>
              <a:ext uri="{FF2B5EF4-FFF2-40B4-BE49-F238E27FC236}">
                <a16:creationId xmlns:a16="http://schemas.microsoft.com/office/drawing/2014/main" id="{7EA487D0-A3E8-4898-87D0-161630E67290}"/>
              </a:ext>
            </a:extLst>
          </p:cNvPr>
          <p:cNvSpPr>
            <a:spLocks noGrp="1"/>
          </p:cNvSpPr>
          <p:nvPr>
            <p:ph idx="1"/>
          </p:nvPr>
        </p:nvSpPr>
        <p:spPr>
          <a:xfrm>
            <a:off x="805542" y="2871982"/>
            <a:ext cx="6382657" cy="3181684"/>
          </a:xfrm>
        </p:spPr>
        <p:txBody>
          <a:bodyPr anchor="t">
            <a:normAutofit/>
          </a:bodyPr>
          <a:lstStyle/>
          <a:p>
            <a:r>
              <a:rPr lang="da-DK" sz="1800" dirty="0"/>
              <a:t>Livet opfattes som en gave, man har fået givet</a:t>
            </a:r>
          </a:p>
          <a:p>
            <a:r>
              <a:rPr lang="da-DK" sz="1800" dirty="0"/>
              <a:t>Et barn er også noget man ”får”: ”Vi har fået et barn!”</a:t>
            </a:r>
          </a:p>
          <a:p>
            <a:r>
              <a:rPr lang="da-DK" sz="1800" dirty="0"/>
              <a:t>Naturen er noget enestående og helligt, som vi kan krænke</a:t>
            </a:r>
          </a:p>
          <a:p>
            <a:r>
              <a:rPr lang="da-DK" sz="1800" dirty="0"/>
              <a:t>Livet og naturen er større en os</a:t>
            </a:r>
          </a:p>
          <a:p>
            <a:r>
              <a:rPr lang="da-DK" sz="1800" dirty="0"/>
              <a:t>Der er foreløbigt ingen der ved, hvordan livet opstod på jorden. (Vi ved kun noget om, hvordan arterne kunne udvikle sig)</a:t>
            </a:r>
          </a:p>
          <a:p>
            <a:endParaRPr lang="da-DK" sz="1800" dirty="0"/>
          </a:p>
        </p:txBody>
      </p:sp>
      <p:sp>
        <p:nvSpPr>
          <p:cNvPr id="73" name="Freeform: Shape 72">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baby,baby fod,barfodet,slÃ¸ring,tÃ¦t pÃ¥,dybdeskarphed">
            <a:extLst>
              <a:ext uri="{FF2B5EF4-FFF2-40B4-BE49-F238E27FC236}">
                <a16:creationId xmlns:a16="http://schemas.microsoft.com/office/drawing/2014/main" id="{CEAE8A32-74AC-429C-AEEC-78BBE33C80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50" b="3"/>
          <a:stretch/>
        </p:blipFill>
        <p:spPr bwMode="auto">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Lst>
        </p:spPr>
      </p:pic>
      <p:sp>
        <p:nvSpPr>
          <p:cNvPr id="3080" name="Freeform: Shape 7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trÃ¦ natur grÃ¦s udendÃ¸rs afdeling fugl bokeh plante sol fotografering sollys blad blomst dyreliv grÃ¸n insekt efterÃ¥r gul flora fauna hvirvellÃ¸se tÃ¦t pÃ¥ solrig baggrundslys makrofotografering">
            <a:extLst>
              <a:ext uri="{FF2B5EF4-FFF2-40B4-BE49-F238E27FC236}">
                <a16:creationId xmlns:a16="http://schemas.microsoft.com/office/drawing/2014/main" id="{138B6D29-6C2B-4238-8CA7-7AD04D309C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91" r="20341" b="-1"/>
          <a:stretch/>
        </p:blipFill>
        <p:spPr bwMode="auto">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28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FB3F2-D058-44E7-ADD1-B4F5BAC1BE6D}"/>
              </a:ext>
            </a:extLst>
          </p:cNvPr>
          <p:cNvSpPr>
            <a:spLocks noGrp="1"/>
          </p:cNvSpPr>
          <p:nvPr>
            <p:ph type="title"/>
          </p:nvPr>
        </p:nvSpPr>
        <p:spPr>
          <a:xfrm>
            <a:off x="942976" y="4804167"/>
            <a:ext cx="10447074" cy="984074"/>
          </a:xfrm>
        </p:spPr>
        <p:txBody>
          <a:bodyPr vert="horz" lIns="91440" tIns="45720" rIns="91440" bIns="45720" rtlCol="0" anchor="b">
            <a:normAutofit/>
          </a:bodyPr>
          <a:lstStyle/>
          <a:p>
            <a:pPr algn="ctr"/>
            <a:r>
              <a:rPr lang="en-US" sz="4800" kern="1200" dirty="0" err="1">
                <a:solidFill>
                  <a:schemeClr val="tx1"/>
                </a:solidFill>
                <a:latin typeface="+mj-lt"/>
                <a:ea typeface="+mj-ea"/>
                <a:cs typeface="+mj-cs"/>
              </a:rPr>
              <a:t>Naturens</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skønhed</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fører</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til</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undren</a:t>
            </a:r>
            <a:endParaRPr lang="en-US" sz="4800" kern="1200" dirty="0">
              <a:solidFill>
                <a:schemeClr val="tx1"/>
              </a:solidFill>
              <a:latin typeface="+mj-lt"/>
              <a:ea typeface="+mj-ea"/>
              <a:cs typeface="+mj-cs"/>
            </a:endParaRPr>
          </a:p>
        </p:txBody>
      </p:sp>
      <p:pic>
        <p:nvPicPr>
          <p:cNvPr id="4102" name="Picture 6" descr="hav solnedgang strand farver mÃ¥ne halvmÃ¥nen himmel horisont atmosfÃ¦re solopgang dagtimerne berolige daggry sol morgen efterglÃ¸d skumring ocean kyst aften sollys computer tapet himmellegeme kyst Sky vand">
            <a:extLst>
              <a:ext uri="{FF2B5EF4-FFF2-40B4-BE49-F238E27FC236}">
                <a16:creationId xmlns:a16="http://schemas.microsoft.com/office/drawing/2014/main" id="{6B302C88-5EEA-416C-BC03-060EE5C3174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95" r="2419"/>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atur vinge plante fotografering blad blomst insekt sommerfugl gul fauna hvirvellÃ¸se tÃ¦t pÃ¥ monark sommerfugl nektar Pieridae makrofotografering leddyr bestÃ¸ver mÃ¸l og sommerfugle lycaenid bÃ¸rste footed sommerfugl Colias">
            <a:extLst>
              <a:ext uri="{FF2B5EF4-FFF2-40B4-BE49-F238E27FC236}">
                <a16:creationId xmlns:a16="http://schemas.microsoft.com/office/drawing/2014/main" id="{CFB32760-E427-465B-89C0-B3C5ED6EAF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90" b="3"/>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1984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C36FA-407B-4F8E-A7C4-4EFC7C347D10}"/>
              </a:ext>
            </a:extLst>
          </p:cNvPr>
          <p:cNvSpPr>
            <a:spLocks noGrp="1"/>
          </p:cNvSpPr>
          <p:nvPr>
            <p:ph type="title"/>
          </p:nvPr>
        </p:nvSpPr>
        <p:spPr/>
        <p:txBody>
          <a:bodyPr/>
          <a:lstStyle/>
          <a:p>
            <a:r>
              <a:rPr lang="da-DK" dirty="0"/>
              <a:t>Bevidstheden fører til undren</a:t>
            </a:r>
          </a:p>
        </p:txBody>
      </p:sp>
      <p:sp>
        <p:nvSpPr>
          <p:cNvPr id="3" name="Pladsholder til indhold 2">
            <a:extLst>
              <a:ext uri="{FF2B5EF4-FFF2-40B4-BE49-F238E27FC236}">
                <a16:creationId xmlns:a16="http://schemas.microsoft.com/office/drawing/2014/main" id="{7EA487D0-A3E8-4898-87D0-161630E67290}"/>
              </a:ext>
            </a:extLst>
          </p:cNvPr>
          <p:cNvSpPr>
            <a:spLocks noGrp="1"/>
          </p:cNvSpPr>
          <p:nvPr>
            <p:ph idx="1"/>
          </p:nvPr>
        </p:nvSpPr>
        <p:spPr>
          <a:xfrm>
            <a:off x="838200" y="1825625"/>
            <a:ext cx="5802297" cy="4351338"/>
          </a:xfrm>
        </p:spPr>
        <p:txBody>
          <a:bodyPr>
            <a:normAutofit lnSpcReduction="10000"/>
          </a:bodyPr>
          <a:lstStyle/>
          <a:p>
            <a:r>
              <a:rPr lang="da-DK" sz="2400" dirty="0"/>
              <a:t>Det, som man </a:t>
            </a:r>
            <a:r>
              <a:rPr lang="da-DK" sz="2400" i="1" dirty="0"/>
              <a:t>ikke</a:t>
            </a:r>
            <a:r>
              <a:rPr lang="da-DK" sz="2400" dirty="0"/>
              <a:t> kan se, fordi det </a:t>
            </a:r>
            <a:r>
              <a:rPr lang="da-DK" sz="2400" i="1" dirty="0"/>
              <a:t>ikke</a:t>
            </a:r>
            <a:r>
              <a:rPr lang="da-DK" sz="2400" dirty="0"/>
              <a:t> er noget stofligt-fysisk-rumligt, vil man helt naturligt undre sig over</a:t>
            </a:r>
          </a:p>
          <a:p>
            <a:r>
              <a:rPr lang="da-DK" sz="2400" dirty="0"/>
              <a:t>Bevidstheden er en ikke-fysisk virkelighed. Uden bevidstheden havde vi slet ikke været til som mennesker</a:t>
            </a:r>
          </a:p>
          <a:p>
            <a:r>
              <a:rPr lang="da-DK" sz="2400" dirty="0"/>
              <a:t>Hvad er bevidstheden for en slags virkelighed?</a:t>
            </a:r>
          </a:p>
          <a:p>
            <a:r>
              <a:rPr lang="da-DK" sz="2400" dirty="0"/>
              <a:t>Der er naturligt at tænke at bevidstheden ligner det guddommelige. De fleste tænker nemlig ikke, at det guddommelige er noget fysisk-stofligt</a:t>
            </a:r>
            <a:endParaRPr lang="da-DK" dirty="0"/>
          </a:p>
        </p:txBody>
      </p:sp>
      <p:sp>
        <p:nvSpPr>
          <p:cNvPr id="4" name="Tekstfelt 3">
            <a:extLst>
              <a:ext uri="{FF2B5EF4-FFF2-40B4-BE49-F238E27FC236}">
                <a16:creationId xmlns:a16="http://schemas.microsoft.com/office/drawing/2014/main" id="{5F3B5CC3-1676-43C2-8E15-4E910EFDBAFD}"/>
              </a:ext>
            </a:extLst>
          </p:cNvPr>
          <p:cNvSpPr txBox="1"/>
          <p:nvPr/>
        </p:nvSpPr>
        <p:spPr>
          <a:xfrm>
            <a:off x="7066625" y="1837313"/>
            <a:ext cx="4358936" cy="4339650"/>
          </a:xfrm>
          <a:prstGeom prst="rect">
            <a:avLst/>
          </a:prstGeom>
          <a:solidFill>
            <a:schemeClr val="accent2"/>
          </a:solidFill>
        </p:spPr>
        <p:txBody>
          <a:bodyPr wrap="square" rtlCol="0">
            <a:spAutoFit/>
          </a:bodyPr>
          <a:lstStyle/>
          <a:p>
            <a:endParaRPr lang="da-DK" dirty="0"/>
          </a:p>
          <a:p>
            <a:endParaRPr lang="da-DK" dirty="0"/>
          </a:p>
          <a:p>
            <a:endParaRPr lang="da-DK" dirty="0"/>
          </a:p>
          <a:p>
            <a:pPr algn="ctr"/>
            <a:endParaRPr lang="da-DK" dirty="0"/>
          </a:p>
          <a:p>
            <a:pPr algn="ctr"/>
            <a:endParaRPr lang="da-DK" sz="2400" dirty="0"/>
          </a:p>
          <a:p>
            <a:pPr algn="ctr"/>
            <a:r>
              <a:rPr lang="da-DK" sz="2400" b="1" dirty="0">
                <a:solidFill>
                  <a:schemeClr val="bg1"/>
                </a:solidFill>
              </a:rPr>
              <a:t>Bevidstheden </a:t>
            </a:r>
          </a:p>
          <a:p>
            <a:pPr algn="ctr"/>
            <a:r>
              <a:rPr lang="da-DK" sz="2400" b="1" dirty="0">
                <a:solidFill>
                  <a:schemeClr val="bg1"/>
                </a:solidFill>
              </a:rPr>
              <a:t>kan ikke </a:t>
            </a:r>
          </a:p>
          <a:p>
            <a:pPr algn="ctr"/>
            <a:r>
              <a:rPr lang="da-DK" sz="2400" b="1" dirty="0">
                <a:solidFill>
                  <a:schemeClr val="bg1"/>
                </a:solidFill>
              </a:rPr>
              <a:t>fotograferes eller tegnes</a:t>
            </a:r>
          </a:p>
          <a:p>
            <a:pPr algn="ctr"/>
            <a:endParaRPr lang="da-DK" b="1" dirty="0">
              <a:solidFill>
                <a:schemeClr val="bg1"/>
              </a:solidFill>
            </a:endParaRPr>
          </a:p>
          <a:p>
            <a:endParaRPr lang="da-DK" dirty="0"/>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170127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FB867-1DB0-4D00-A32E-B1FFE75D97F6}"/>
              </a:ext>
            </a:extLst>
          </p:cNvPr>
          <p:cNvSpPr>
            <a:spLocks noGrp="1"/>
          </p:cNvSpPr>
          <p:nvPr>
            <p:ph type="ctrTitle"/>
          </p:nvPr>
        </p:nvSpPr>
        <p:spPr>
          <a:xfrm>
            <a:off x="6072445" y="3640254"/>
            <a:ext cx="5319433" cy="2076333"/>
          </a:xfrm>
        </p:spPr>
        <p:txBody>
          <a:bodyPr anchor="t">
            <a:normAutofit/>
          </a:bodyPr>
          <a:lstStyle/>
          <a:p>
            <a:pPr algn="l"/>
            <a:r>
              <a:rPr lang="da-DK" sz="4800"/>
              <a:t>Den religiøse dimension</a:t>
            </a:r>
          </a:p>
        </p:txBody>
      </p:sp>
      <p:sp>
        <p:nvSpPr>
          <p:cNvPr id="3" name="Undertitel 2">
            <a:extLst>
              <a:ext uri="{FF2B5EF4-FFF2-40B4-BE49-F238E27FC236}">
                <a16:creationId xmlns:a16="http://schemas.microsoft.com/office/drawing/2014/main" id="{3DA328A5-0748-4DEA-A1CF-38400B4C70B9}"/>
              </a:ext>
            </a:extLst>
          </p:cNvPr>
          <p:cNvSpPr>
            <a:spLocks noGrp="1"/>
          </p:cNvSpPr>
          <p:nvPr>
            <p:ph type="subTitle" idx="1"/>
          </p:nvPr>
        </p:nvSpPr>
        <p:spPr>
          <a:xfrm>
            <a:off x="6072446" y="2668075"/>
            <a:ext cx="5319431" cy="972180"/>
          </a:xfrm>
        </p:spPr>
        <p:txBody>
          <a:bodyPr anchor="b">
            <a:normAutofit/>
          </a:bodyPr>
          <a:lstStyle/>
          <a:p>
            <a:pPr algn="l"/>
            <a:r>
              <a:rPr lang="da-DK" sz="2000" dirty="0">
                <a:solidFill>
                  <a:srgbClr val="FF3300"/>
                </a:solidFill>
              </a:rPr>
              <a:t>Hvorfor-spørgsmålet</a:t>
            </a:r>
          </a:p>
        </p:txBody>
      </p:sp>
      <p:sp>
        <p:nvSpPr>
          <p:cNvPr id="1028" name="Freeform: Shape 70">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natur vinge hvid fotografering blad blomst kronblad dyr forÃ¥r rÃ¸d insekt Brun botanik sommerfugl flora fauna hvirvellÃ¸se tÃ¦t pÃ¥ blade dyr skÃ¸nhed nektar makrofotografering leddyr bestÃ¸ver mÃ¸l og sommerfugle lycaenid papilio rumanzovia elymnias hypermnestra">
            <a:extLst>
              <a:ext uri="{FF2B5EF4-FFF2-40B4-BE49-F238E27FC236}">
                <a16:creationId xmlns:a16="http://schemas.microsoft.com/office/drawing/2014/main" id="{0C74881D-5AFA-4F4B-9788-5206F6835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35" r="22727" b="-1"/>
          <a:stretch/>
        </p:blipFill>
        <p:spPr bwMode="auto">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1651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0C54C-7D66-4AA2-B180-49CE155D7618}"/>
              </a:ext>
            </a:extLst>
          </p:cNvPr>
          <p:cNvSpPr>
            <a:spLocks noGrp="1"/>
          </p:cNvSpPr>
          <p:nvPr>
            <p:ph type="title"/>
          </p:nvPr>
        </p:nvSpPr>
        <p:spPr>
          <a:xfrm>
            <a:off x="648929" y="629266"/>
            <a:ext cx="3651467" cy="1676603"/>
          </a:xfrm>
        </p:spPr>
        <p:txBody>
          <a:bodyPr>
            <a:normAutofit/>
          </a:bodyPr>
          <a:lstStyle/>
          <a:p>
            <a:r>
              <a:rPr lang="da-DK" sz="3700"/>
              <a:t>At stille forskellige slags spørgsmål</a:t>
            </a:r>
          </a:p>
        </p:txBody>
      </p:sp>
      <p:sp>
        <p:nvSpPr>
          <p:cNvPr id="3" name="Pladsholder til indhold 2">
            <a:extLst>
              <a:ext uri="{FF2B5EF4-FFF2-40B4-BE49-F238E27FC236}">
                <a16:creationId xmlns:a16="http://schemas.microsoft.com/office/drawing/2014/main" id="{1F8CF25D-3D91-4896-BCA4-DA171671276A}"/>
              </a:ext>
            </a:extLst>
          </p:cNvPr>
          <p:cNvSpPr>
            <a:spLocks noGrp="1"/>
          </p:cNvSpPr>
          <p:nvPr>
            <p:ph idx="1"/>
          </p:nvPr>
        </p:nvSpPr>
        <p:spPr>
          <a:xfrm>
            <a:off x="648931" y="2438400"/>
            <a:ext cx="3651466" cy="3785419"/>
          </a:xfrm>
        </p:spPr>
        <p:txBody>
          <a:bodyPr>
            <a:normAutofit/>
          </a:bodyPr>
          <a:lstStyle/>
          <a:p>
            <a:pPr marL="0" indent="0">
              <a:buNone/>
            </a:pPr>
            <a:r>
              <a:rPr lang="da-DK" b="1" dirty="0"/>
              <a:t>De fire nemme</a:t>
            </a:r>
          </a:p>
          <a:p>
            <a:r>
              <a:rPr lang="da-DK" sz="1800" dirty="0"/>
              <a:t>Hvem </a:t>
            </a:r>
            <a:r>
              <a:rPr lang="da-DK" sz="1800" dirty="0">
                <a:sym typeface="Wingdings" panose="05000000000000000000" pitchFamily="2" charset="2"/>
              </a:rPr>
              <a:t> Person</a:t>
            </a:r>
            <a:endParaRPr lang="da-DK" sz="1800" dirty="0"/>
          </a:p>
          <a:p>
            <a:r>
              <a:rPr lang="da-DK" sz="1800" dirty="0"/>
              <a:t>Hvad </a:t>
            </a:r>
            <a:r>
              <a:rPr lang="da-DK" sz="1800" dirty="0">
                <a:sym typeface="Wingdings" panose="05000000000000000000" pitchFamily="2" charset="2"/>
              </a:rPr>
              <a:t> Ting</a:t>
            </a:r>
            <a:endParaRPr lang="da-DK" sz="1800" dirty="0"/>
          </a:p>
          <a:p>
            <a:r>
              <a:rPr lang="da-DK" sz="1800" dirty="0"/>
              <a:t>Hvor </a:t>
            </a:r>
            <a:r>
              <a:rPr lang="da-DK" sz="1800" dirty="0">
                <a:sym typeface="Wingdings" panose="05000000000000000000" pitchFamily="2" charset="2"/>
              </a:rPr>
              <a:t> Sted</a:t>
            </a:r>
            <a:endParaRPr lang="da-DK" sz="1800" dirty="0"/>
          </a:p>
          <a:p>
            <a:r>
              <a:rPr lang="da-DK" sz="1800" dirty="0"/>
              <a:t>Hvornår </a:t>
            </a:r>
            <a:r>
              <a:rPr lang="da-DK" sz="1800" dirty="0">
                <a:sym typeface="Wingdings" panose="05000000000000000000" pitchFamily="2" charset="2"/>
              </a:rPr>
              <a:t> Tid</a:t>
            </a:r>
            <a:endParaRPr lang="da-DK" sz="1800" dirty="0"/>
          </a:p>
          <a:p>
            <a:pPr marL="0" indent="0">
              <a:buNone/>
            </a:pPr>
            <a:r>
              <a:rPr lang="da-DK" b="1" dirty="0"/>
              <a:t>To de svære</a:t>
            </a:r>
          </a:p>
          <a:p>
            <a:r>
              <a:rPr lang="da-DK" sz="1800" dirty="0"/>
              <a:t>Hvordan </a:t>
            </a:r>
            <a:r>
              <a:rPr lang="da-DK" sz="1800" dirty="0">
                <a:sym typeface="Wingdings" panose="05000000000000000000" pitchFamily="2" charset="2"/>
              </a:rPr>
              <a:t> Naturvidenskab</a:t>
            </a:r>
            <a:endParaRPr lang="da-DK" sz="1800" dirty="0"/>
          </a:p>
          <a:p>
            <a:r>
              <a:rPr lang="da-DK" sz="1800" dirty="0">
                <a:solidFill>
                  <a:srgbClr val="FF0000"/>
                </a:solidFill>
              </a:rPr>
              <a:t>Hvorfor </a:t>
            </a:r>
            <a:r>
              <a:rPr lang="da-DK" sz="1800" dirty="0">
                <a:solidFill>
                  <a:srgbClr val="FF0000"/>
                </a:solidFill>
                <a:sym typeface="Wingdings" panose="05000000000000000000" pitchFamily="2" charset="2"/>
              </a:rPr>
              <a:t> Religion</a:t>
            </a:r>
            <a:endParaRPr lang="da-DK" sz="1800" dirty="0">
              <a:solidFill>
                <a:srgbClr val="FF0000"/>
              </a:solidFill>
            </a:endParaRPr>
          </a:p>
        </p:txBody>
      </p:sp>
      <p:pic>
        <p:nvPicPr>
          <p:cNvPr id="6146" name="Picture 2" descr="skrivning bestyrelse nummer tavle emner forretning sort materiale brand font kunst besked politi skole hvorfor kalligrafi ulykke information hvem del nÃ¸dsituation spÃ¸rgsmÃ¥l hvordan Sprog hvad hvor beskrivelse TilfÃ¸j til sammenfÃ¸jning Ulykkesrapport">
            <a:extLst>
              <a:ext uri="{FF2B5EF4-FFF2-40B4-BE49-F238E27FC236}">
                <a16:creationId xmlns:a16="http://schemas.microsoft.com/office/drawing/2014/main" id="{304D9667-01A3-4AC3-AC0B-05B1401F6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76" r="21786"/>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499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634</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Calibri Light</vt:lpstr>
      <vt:lpstr>Office-tema</vt:lpstr>
      <vt:lpstr>Den religiøse dimension</vt:lpstr>
      <vt:lpstr>Verdens orden fører til undren</vt:lpstr>
      <vt:lpstr>Verdens storhed og lidenhed fører til undren</vt:lpstr>
      <vt:lpstr>Mennesket i naturen</vt:lpstr>
      <vt:lpstr>Livets mirakel fører til undren</vt:lpstr>
      <vt:lpstr>Naturens skønhed fører til undren</vt:lpstr>
      <vt:lpstr>Bevidstheden fører til undren</vt:lpstr>
      <vt:lpstr>Den religiøse dimension</vt:lpstr>
      <vt:lpstr>At stille forskellige slags spørgsmål</vt:lpstr>
      <vt:lpstr>Hvad er meningen med det hele?</vt:lpstr>
      <vt:lpstr>Den religiøse dimension</vt:lpstr>
      <vt:lpstr>Intuitionen om det guddommelige</vt:lpstr>
      <vt:lpstr>Det guddommelige er  usynligt</vt:lpstr>
      <vt:lpstr>Åbenbaring-begrebet</vt:lpstr>
      <vt:lpstr>Gud – generelle tanker om Gud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religiøse dimension</dc:title>
  <dc:creator>Poul Astrup</dc:creator>
  <cp:lastModifiedBy>Poul Astrup</cp:lastModifiedBy>
  <cp:revision>5</cp:revision>
  <dcterms:created xsi:type="dcterms:W3CDTF">2019-06-29T13:14:48Z</dcterms:created>
  <dcterms:modified xsi:type="dcterms:W3CDTF">2019-07-06T17:48:07Z</dcterms:modified>
</cp:coreProperties>
</file>