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2" r:id="rId5"/>
    <p:sldId id="257" r:id="rId6"/>
    <p:sldId id="264" r:id="rId7"/>
    <p:sldId id="265" r:id="rId8"/>
    <p:sldId id="267" r:id="rId9"/>
    <p:sldId id="258" r:id="rId10"/>
    <p:sldId id="261" r:id="rId11"/>
    <p:sldId id="266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AAAF72-BE55-4FA9-8A8E-0821B13FED2C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6721ADE-8CEF-4C34-9385-481F1ACAEC06}">
      <dgm:prSet/>
      <dgm:spPr/>
      <dgm:t>
        <a:bodyPr/>
        <a:lstStyle/>
        <a:p>
          <a:r>
            <a:rPr lang="da-DK"/>
            <a:t>Det stoflige kan måles, tælles og vejes</a:t>
          </a:r>
          <a:endParaRPr lang="en-US"/>
        </a:p>
      </dgm:t>
    </dgm:pt>
    <dgm:pt modelId="{04D5B671-4A4F-4B27-9569-EBE3D3C0D501}" type="parTrans" cxnId="{9E96BE7B-FF9A-4587-ADC7-ABCE46497A90}">
      <dgm:prSet/>
      <dgm:spPr/>
      <dgm:t>
        <a:bodyPr/>
        <a:lstStyle/>
        <a:p>
          <a:endParaRPr lang="en-US"/>
        </a:p>
      </dgm:t>
    </dgm:pt>
    <dgm:pt modelId="{3AE112BF-0AA7-4EC3-AECA-36616A507D75}" type="sibTrans" cxnId="{9E96BE7B-FF9A-4587-ADC7-ABCE46497A90}">
      <dgm:prSet/>
      <dgm:spPr/>
      <dgm:t>
        <a:bodyPr/>
        <a:lstStyle/>
        <a:p>
          <a:endParaRPr lang="en-US"/>
        </a:p>
      </dgm:t>
    </dgm:pt>
    <dgm:pt modelId="{A56EEB6A-1827-4734-A14E-2FDFEA69EB12}">
      <dgm:prSet/>
      <dgm:spPr/>
      <dgm:t>
        <a:bodyPr/>
        <a:lstStyle/>
        <a:p>
          <a:r>
            <a:rPr lang="da-DK"/>
            <a:t>Det ikke-stoflige kan ikke måles, tælles og vejes</a:t>
          </a:r>
          <a:endParaRPr lang="en-US"/>
        </a:p>
      </dgm:t>
    </dgm:pt>
    <dgm:pt modelId="{75A2E749-8DFD-4DC6-90AB-C04729F983FB}" type="parTrans" cxnId="{C6AE4020-4872-4D41-9310-926145A074AD}">
      <dgm:prSet/>
      <dgm:spPr/>
      <dgm:t>
        <a:bodyPr/>
        <a:lstStyle/>
        <a:p>
          <a:endParaRPr lang="en-US"/>
        </a:p>
      </dgm:t>
    </dgm:pt>
    <dgm:pt modelId="{3313B56C-0C5B-4E22-BEC1-F51F5526373D}" type="sibTrans" cxnId="{C6AE4020-4872-4D41-9310-926145A074AD}">
      <dgm:prSet/>
      <dgm:spPr/>
      <dgm:t>
        <a:bodyPr/>
        <a:lstStyle/>
        <a:p>
          <a:endParaRPr lang="en-US"/>
        </a:p>
      </dgm:t>
    </dgm:pt>
    <dgm:pt modelId="{BB6C6AED-6B1C-41A5-9BFC-3B8740ADBCFB}">
      <dgm:prSet/>
      <dgm:spPr/>
      <dgm:t>
        <a:bodyPr/>
        <a:lstStyle/>
        <a:p>
          <a:r>
            <a:rPr lang="da-DK"/>
            <a:t>Begge slags virkeligheder er lige virkelige</a:t>
          </a:r>
          <a:endParaRPr lang="en-US"/>
        </a:p>
      </dgm:t>
    </dgm:pt>
    <dgm:pt modelId="{ABA55A53-1386-4D9A-A321-53D787E539C6}" type="parTrans" cxnId="{272EBB1D-FE3B-4017-8D91-DAD547C51F8C}">
      <dgm:prSet/>
      <dgm:spPr/>
      <dgm:t>
        <a:bodyPr/>
        <a:lstStyle/>
        <a:p>
          <a:endParaRPr lang="en-US"/>
        </a:p>
      </dgm:t>
    </dgm:pt>
    <dgm:pt modelId="{55475728-C07E-4DEB-A9F4-032A7D69D1C2}" type="sibTrans" cxnId="{272EBB1D-FE3B-4017-8D91-DAD547C51F8C}">
      <dgm:prSet/>
      <dgm:spPr/>
      <dgm:t>
        <a:bodyPr/>
        <a:lstStyle/>
        <a:p>
          <a:endParaRPr lang="en-US"/>
        </a:p>
      </dgm:t>
    </dgm:pt>
    <dgm:pt modelId="{2B03786D-8450-42F8-966E-D51CFD497A90}" type="pres">
      <dgm:prSet presAssocID="{77AAAF72-BE55-4FA9-8A8E-0821B13FED2C}" presName="vert0" presStyleCnt="0">
        <dgm:presLayoutVars>
          <dgm:dir/>
          <dgm:animOne val="branch"/>
          <dgm:animLvl val="lvl"/>
        </dgm:presLayoutVars>
      </dgm:prSet>
      <dgm:spPr/>
    </dgm:pt>
    <dgm:pt modelId="{620828EE-4D85-49A5-B594-29553C38924D}" type="pres">
      <dgm:prSet presAssocID="{76721ADE-8CEF-4C34-9385-481F1ACAEC06}" presName="thickLine" presStyleLbl="alignNode1" presStyleIdx="0" presStyleCnt="3"/>
      <dgm:spPr/>
    </dgm:pt>
    <dgm:pt modelId="{E5C865DF-5453-4477-A30E-D050009A3CAE}" type="pres">
      <dgm:prSet presAssocID="{76721ADE-8CEF-4C34-9385-481F1ACAEC06}" presName="horz1" presStyleCnt="0"/>
      <dgm:spPr/>
    </dgm:pt>
    <dgm:pt modelId="{F26F0AF1-78B1-4016-870B-38FC8E67E283}" type="pres">
      <dgm:prSet presAssocID="{76721ADE-8CEF-4C34-9385-481F1ACAEC06}" presName="tx1" presStyleLbl="revTx" presStyleIdx="0" presStyleCnt="3"/>
      <dgm:spPr/>
    </dgm:pt>
    <dgm:pt modelId="{75FF659A-6970-4C8C-981B-9C6A12BB583A}" type="pres">
      <dgm:prSet presAssocID="{76721ADE-8CEF-4C34-9385-481F1ACAEC06}" presName="vert1" presStyleCnt="0"/>
      <dgm:spPr/>
    </dgm:pt>
    <dgm:pt modelId="{4EB89226-4AD2-4585-BD95-A56F6398FDAC}" type="pres">
      <dgm:prSet presAssocID="{A56EEB6A-1827-4734-A14E-2FDFEA69EB12}" presName="thickLine" presStyleLbl="alignNode1" presStyleIdx="1" presStyleCnt="3"/>
      <dgm:spPr/>
    </dgm:pt>
    <dgm:pt modelId="{C230C3CD-B68C-49A4-A4C3-B3C672B64E53}" type="pres">
      <dgm:prSet presAssocID="{A56EEB6A-1827-4734-A14E-2FDFEA69EB12}" presName="horz1" presStyleCnt="0"/>
      <dgm:spPr/>
    </dgm:pt>
    <dgm:pt modelId="{31518169-5439-4F60-A688-E281F541EE8E}" type="pres">
      <dgm:prSet presAssocID="{A56EEB6A-1827-4734-A14E-2FDFEA69EB12}" presName="tx1" presStyleLbl="revTx" presStyleIdx="1" presStyleCnt="3"/>
      <dgm:spPr/>
    </dgm:pt>
    <dgm:pt modelId="{7B4AC98B-8423-4426-8953-0BE3572D6E82}" type="pres">
      <dgm:prSet presAssocID="{A56EEB6A-1827-4734-A14E-2FDFEA69EB12}" presName="vert1" presStyleCnt="0"/>
      <dgm:spPr/>
    </dgm:pt>
    <dgm:pt modelId="{8AE7CD6C-D417-464C-879A-C977CAE3CB70}" type="pres">
      <dgm:prSet presAssocID="{BB6C6AED-6B1C-41A5-9BFC-3B8740ADBCFB}" presName="thickLine" presStyleLbl="alignNode1" presStyleIdx="2" presStyleCnt="3"/>
      <dgm:spPr/>
    </dgm:pt>
    <dgm:pt modelId="{F8E35D65-8762-4E83-9483-F6A32899E792}" type="pres">
      <dgm:prSet presAssocID="{BB6C6AED-6B1C-41A5-9BFC-3B8740ADBCFB}" presName="horz1" presStyleCnt="0"/>
      <dgm:spPr/>
    </dgm:pt>
    <dgm:pt modelId="{49EF6BEF-E8F6-4A47-A3AF-297C8B3EDA10}" type="pres">
      <dgm:prSet presAssocID="{BB6C6AED-6B1C-41A5-9BFC-3B8740ADBCFB}" presName="tx1" presStyleLbl="revTx" presStyleIdx="2" presStyleCnt="3"/>
      <dgm:spPr/>
    </dgm:pt>
    <dgm:pt modelId="{B36DA338-460A-4B46-82FD-9D2B327A196E}" type="pres">
      <dgm:prSet presAssocID="{BB6C6AED-6B1C-41A5-9BFC-3B8740ADBCFB}" presName="vert1" presStyleCnt="0"/>
      <dgm:spPr/>
    </dgm:pt>
  </dgm:ptLst>
  <dgm:cxnLst>
    <dgm:cxn modelId="{188DC300-6B90-4CA1-9D66-3397A83D742B}" type="presOf" srcId="{77AAAF72-BE55-4FA9-8A8E-0821B13FED2C}" destId="{2B03786D-8450-42F8-966E-D51CFD497A90}" srcOrd="0" destOrd="0" presId="urn:microsoft.com/office/officeart/2008/layout/LinedList"/>
    <dgm:cxn modelId="{272EBB1D-FE3B-4017-8D91-DAD547C51F8C}" srcId="{77AAAF72-BE55-4FA9-8A8E-0821B13FED2C}" destId="{BB6C6AED-6B1C-41A5-9BFC-3B8740ADBCFB}" srcOrd="2" destOrd="0" parTransId="{ABA55A53-1386-4D9A-A321-53D787E539C6}" sibTransId="{55475728-C07E-4DEB-A9F4-032A7D69D1C2}"/>
    <dgm:cxn modelId="{C6AE4020-4872-4D41-9310-926145A074AD}" srcId="{77AAAF72-BE55-4FA9-8A8E-0821B13FED2C}" destId="{A56EEB6A-1827-4734-A14E-2FDFEA69EB12}" srcOrd="1" destOrd="0" parTransId="{75A2E749-8DFD-4DC6-90AB-C04729F983FB}" sibTransId="{3313B56C-0C5B-4E22-BEC1-F51F5526373D}"/>
    <dgm:cxn modelId="{6BCD7D23-F2E5-4EC9-B526-B824F4D49740}" type="presOf" srcId="{BB6C6AED-6B1C-41A5-9BFC-3B8740ADBCFB}" destId="{49EF6BEF-E8F6-4A47-A3AF-297C8B3EDA10}" srcOrd="0" destOrd="0" presId="urn:microsoft.com/office/officeart/2008/layout/LinedList"/>
    <dgm:cxn modelId="{D23F3A4D-B17D-41F0-A9E5-B2D1610772BC}" type="presOf" srcId="{76721ADE-8CEF-4C34-9385-481F1ACAEC06}" destId="{F26F0AF1-78B1-4016-870B-38FC8E67E283}" srcOrd="0" destOrd="0" presId="urn:microsoft.com/office/officeart/2008/layout/LinedList"/>
    <dgm:cxn modelId="{77BD3358-55D8-4A1B-BD6E-C8C83D4747FA}" type="presOf" srcId="{A56EEB6A-1827-4734-A14E-2FDFEA69EB12}" destId="{31518169-5439-4F60-A688-E281F541EE8E}" srcOrd="0" destOrd="0" presId="urn:microsoft.com/office/officeart/2008/layout/LinedList"/>
    <dgm:cxn modelId="{9E96BE7B-FF9A-4587-ADC7-ABCE46497A90}" srcId="{77AAAF72-BE55-4FA9-8A8E-0821B13FED2C}" destId="{76721ADE-8CEF-4C34-9385-481F1ACAEC06}" srcOrd="0" destOrd="0" parTransId="{04D5B671-4A4F-4B27-9569-EBE3D3C0D501}" sibTransId="{3AE112BF-0AA7-4EC3-AECA-36616A507D75}"/>
    <dgm:cxn modelId="{B7BA7296-6DA9-4DB7-B886-EB344CAF693B}" type="presParOf" srcId="{2B03786D-8450-42F8-966E-D51CFD497A90}" destId="{620828EE-4D85-49A5-B594-29553C38924D}" srcOrd="0" destOrd="0" presId="urn:microsoft.com/office/officeart/2008/layout/LinedList"/>
    <dgm:cxn modelId="{D908FBA6-DD9C-414C-9EC0-4B26216DC86A}" type="presParOf" srcId="{2B03786D-8450-42F8-966E-D51CFD497A90}" destId="{E5C865DF-5453-4477-A30E-D050009A3CAE}" srcOrd="1" destOrd="0" presId="urn:microsoft.com/office/officeart/2008/layout/LinedList"/>
    <dgm:cxn modelId="{9A4CF555-3BEA-4F78-A5ED-1961F0AD7A31}" type="presParOf" srcId="{E5C865DF-5453-4477-A30E-D050009A3CAE}" destId="{F26F0AF1-78B1-4016-870B-38FC8E67E283}" srcOrd="0" destOrd="0" presId="urn:microsoft.com/office/officeart/2008/layout/LinedList"/>
    <dgm:cxn modelId="{9ACFED84-7F0A-4758-8D6B-3B044A413220}" type="presParOf" srcId="{E5C865DF-5453-4477-A30E-D050009A3CAE}" destId="{75FF659A-6970-4C8C-981B-9C6A12BB583A}" srcOrd="1" destOrd="0" presId="urn:microsoft.com/office/officeart/2008/layout/LinedList"/>
    <dgm:cxn modelId="{116A1743-34F7-4C95-925A-877882F80AC9}" type="presParOf" srcId="{2B03786D-8450-42F8-966E-D51CFD497A90}" destId="{4EB89226-4AD2-4585-BD95-A56F6398FDAC}" srcOrd="2" destOrd="0" presId="urn:microsoft.com/office/officeart/2008/layout/LinedList"/>
    <dgm:cxn modelId="{3E1475F6-2344-4DCA-BB0D-A566745F98D3}" type="presParOf" srcId="{2B03786D-8450-42F8-966E-D51CFD497A90}" destId="{C230C3CD-B68C-49A4-A4C3-B3C672B64E53}" srcOrd="3" destOrd="0" presId="urn:microsoft.com/office/officeart/2008/layout/LinedList"/>
    <dgm:cxn modelId="{8D1E25B2-4009-42BF-ADFC-F5E2A37CB6E3}" type="presParOf" srcId="{C230C3CD-B68C-49A4-A4C3-B3C672B64E53}" destId="{31518169-5439-4F60-A688-E281F541EE8E}" srcOrd="0" destOrd="0" presId="urn:microsoft.com/office/officeart/2008/layout/LinedList"/>
    <dgm:cxn modelId="{DC268382-3376-4674-8F40-C88D2ABD5072}" type="presParOf" srcId="{C230C3CD-B68C-49A4-A4C3-B3C672B64E53}" destId="{7B4AC98B-8423-4426-8953-0BE3572D6E82}" srcOrd="1" destOrd="0" presId="urn:microsoft.com/office/officeart/2008/layout/LinedList"/>
    <dgm:cxn modelId="{EF90AFDF-604B-4003-A8F3-DBD1D9D11A6F}" type="presParOf" srcId="{2B03786D-8450-42F8-966E-D51CFD497A90}" destId="{8AE7CD6C-D417-464C-879A-C977CAE3CB70}" srcOrd="4" destOrd="0" presId="urn:microsoft.com/office/officeart/2008/layout/LinedList"/>
    <dgm:cxn modelId="{48181DFB-983E-4D98-8FD2-5CB8F3CE9FBB}" type="presParOf" srcId="{2B03786D-8450-42F8-966E-D51CFD497A90}" destId="{F8E35D65-8762-4E83-9483-F6A32899E792}" srcOrd="5" destOrd="0" presId="urn:microsoft.com/office/officeart/2008/layout/LinedList"/>
    <dgm:cxn modelId="{29143717-7A08-409C-9314-474339CDBFB3}" type="presParOf" srcId="{F8E35D65-8762-4E83-9483-F6A32899E792}" destId="{49EF6BEF-E8F6-4A47-A3AF-297C8B3EDA10}" srcOrd="0" destOrd="0" presId="urn:microsoft.com/office/officeart/2008/layout/LinedList"/>
    <dgm:cxn modelId="{A9F1F9D8-6F19-430F-872D-D0A9FE80A66E}" type="presParOf" srcId="{F8E35D65-8762-4E83-9483-F6A32899E792}" destId="{B36DA338-460A-4B46-82FD-9D2B327A196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828EE-4D85-49A5-B594-29553C38924D}">
      <dsp:nvSpPr>
        <dsp:cNvPr id="0" name=""/>
        <dsp:cNvSpPr/>
      </dsp:nvSpPr>
      <dsp:spPr>
        <a:xfrm>
          <a:off x="0" y="2873"/>
          <a:ext cx="651360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6F0AF1-78B1-4016-870B-38FC8E67E283}">
      <dsp:nvSpPr>
        <dsp:cNvPr id="0" name=""/>
        <dsp:cNvSpPr/>
      </dsp:nvSpPr>
      <dsp:spPr>
        <a:xfrm>
          <a:off x="0" y="2873"/>
          <a:ext cx="6513603" cy="195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700" kern="1200"/>
            <a:t>Det stoflige kan måles, tælles og vejes</a:t>
          </a:r>
          <a:endParaRPr lang="en-US" sz="4700" kern="1200"/>
        </a:p>
      </dsp:txBody>
      <dsp:txXfrm>
        <a:off x="0" y="2873"/>
        <a:ext cx="6513603" cy="1959892"/>
      </dsp:txXfrm>
    </dsp:sp>
    <dsp:sp modelId="{4EB89226-4AD2-4585-BD95-A56F6398FDAC}">
      <dsp:nvSpPr>
        <dsp:cNvPr id="0" name=""/>
        <dsp:cNvSpPr/>
      </dsp:nvSpPr>
      <dsp:spPr>
        <a:xfrm>
          <a:off x="0" y="1962766"/>
          <a:ext cx="6513603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518169-5439-4F60-A688-E281F541EE8E}">
      <dsp:nvSpPr>
        <dsp:cNvPr id="0" name=""/>
        <dsp:cNvSpPr/>
      </dsp:nvSpPr>
      <dsp:spPr>
        <a:xfrm>
          <a:off x="0" y="1962766"/>
          <a:ext cx="6513603" cy="195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700" kern="1200"/>
            <a:t>Det ikke-stoflige kan ikke måles, tælles og vejes</a:t>
          </a:r>
          <a:endParaRPr lang="en-US" sz="4700" kern="1200"/>
        </a:p>
      </dsp:txBody>
      <dsp:txXfrm>
        <a:off x="0" y="1962766"/>
        <a:ext cx="6513603" cy="1959892"/>
      </dsp:txXfrm>
    </dsp:sp>
    <dsp:sp modelId="{8AE7CD6C-D417-464C-879A-C977CAE3CB70}">
      <dsp:nvSpPr>
        <dsp:cNvPr id="0" name=""/>
        <dsp:cNvSpPr/>
      </dsp:nvSpPr>
      <dsp:spPr>
        <a:xfrm>
          <a:off x="0" y="3922659"/>
          <a:ext cx="6513603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F6BEF-E8F6-4A47-A3AF-297C8B3EDA10}">
      <dsp:nvSpPr>
        <dsp:cNvPr id="0" name=""/>
        <dsp:cNvSpPr/>
      </dsp:nvSpPr>
      <dsp:spPr>
        <a:xfrm>
          <a:off x="0" y="3922659"/>
          <a:ext cx="6513603" cy="1959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4700" kern="1200"/>
            <a:t>Begge slags virkeligheder er lige virkelige</a:t>
          </a:r>
          <a:endParaRPr lang="en-US" sz="4700" kern="1200"/>
        </a:p>
      </dsp:txBody>
      <dsp:txXfrm>
        <a:off x="0" y="3922659"/>
        <a:ext cx="6513603" cy="19598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7D3AED-0E97-4E39-9575-0E0205062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1D1FEB22-7C41-43B6-A1E5-E7372574C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14C699F-D1A4-4601-9EB2-F53B87649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C35B115-5CCD-4A81-A01C-92F5D674E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CDFDB76-F5F7-43A7-B451-C4D030F25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1199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860CC7-664C-433D-8401-C77CF56F0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C9C76D9-2768-48BA-BE16-C9A17AF4B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BD15C98-D49B-4784-8A98-8ADAB1BF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9CA856-507D-4749-87C7-CDD635C14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D864AF-0090-4458-BA7A-C67C8639F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267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3C2BC5D-8359-4B03-9C61-3E2D319B94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C006555-D652-414E-8A1E-DF5F8C913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2C68878-9594-4981-905A-D61B6A510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B949AF3-7C1D-48C0-A4A1-8F11AA4CD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A07DF40-2F61-420F-8D2E-CB0E05C1D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291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07C72-A2BD-4B27-8875-2E9E518C7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DFFDAE9-AADE-4EE1-A3DA-E7170A3E3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3D2E144-D01D-41B2-A3D7-C946C3C9C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8B22BE5-8BA1-4D4D-8353-14C07393A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8AA984B-8126-4601-9F8E-F81C22B28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369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DBE16-418A-48DB-9614-7F4AFF0F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C785119-473E-435F-8E3E-38EC2B2E7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53B750D-BBAA-4F2B-BCBB-794165DD8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A407FA8-CBAA-4880-975D-1EBE0DC3D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B871B9F-A28B-46C5-80E5-FC64BE240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363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CFA5F6-FC52-473A-A7A2-7A4FC4C46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EFD0D57-10D1-4862-8A9B-4DB5BB6D7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4E89E2-D815-4280-A4AA-E2A6F9AF8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2F5453D-1E9A-48DB-BB24-145D62D9C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5E39F07-757B-4CEC-85AF-3E6F45C53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906A5E1-371F-406C-B589-8075DEDF5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244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5AFB4B-6634-4311-9BAB-AEE2F89F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AE0B219-16E5-4BC1-BFEA-5C49994BC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72B1F5B-3600-4717-AA1E-F436E00099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C10ECBF-0D36-40E4-BF5F-6299FABACD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FAFAADF-A6A1-45CB-BDDC-CB303DA015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3DA62DA-0D40-4C7E-BB0F-0C2E1D327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1F53998-3BF5-408D-A138-F2785C9ED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D429A66-C901-44A2-842F-BC407A58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9421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E6EF27-D596-4A55-B5D8-633ADAFB8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E8166B6-E28C-4708-AC5D-91F32099A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0A58DCD-A8EA-4F85-9D88-338864F93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71236C8-AB46-4491-BE61-CC129C4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887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8C5BDD9-CAD1-4D6D-856F-44386AE0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A211255-5A2D-4F1B-AD25-FB73F4A20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5BDF05B-CD8A-4FB9-A886-AB1D9F53C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3127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1EAFC-B3E4-41A5-88EA-03A624B3C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277C2DE-AFD3-48DB-AB64-D003FDCFC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1B9664F-020F-4890-B33A-EB805ACBA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17A45EE-608E-493E-8CB2-7C919EBDC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F08F5FA-FFC2-49FA-AE66-01929A2F3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DAD7074-4F46-4406-80D3-64DB7673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915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5BF982-B2C8-46F9-8F87-3EC3E4C73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DD8374B-5081-4C91-9D84-6713D0469D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DA00DB2-A975-48B3-8DFC-D75C4AADA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E77CBF0-0683-4E21-B49D-1CA0380DE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15FDC19-FE2C-4EBB-8F29-68895D08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7B35ED2-B6B4-4806-A719-C3FD6E6AA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26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0327C86-2DCF-4C0D-B5D9-EF269D769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EF210DB-2C9C-414F-9CFB-324AD4AF8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0212B13-86CA-497A-B77D-9E546ACBA6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6E3A1-C7ED-4BFF-8A5D-307FDB211B57}" type="datetimeFigureOut">
              <a:rPr lang="da-DK" smtClean="0"/>
              <a:t>28-08-2019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6ECB27F-D764-424E-99B5-3E90568183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9EAADED-0D5E-415A-A11D-2046D9C077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C34EA-B3CF-4DA3-B660-4008373AEE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985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9C7F976-5B64-474E-9DEE-CEA9DE066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da-DK">
                <a:solidFill>
                  <a:schemeClr val="bg1"/>
                </a:solidFill>
              </a:rPr>
              <a:t>Enhed af forskellighed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CE74217-F90A-4358-A59E-7E53D5952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da-DK" sz="2800" dirty="0">
                <a:solidFill>
                  <a:schemeClr val="bg1"/>
                </a:solidFill>
              </a:rPr>
              <a:t>Grøn er gul og blå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ttp://datades.com/wp-content/uploads/2013/02/Yellow-Blue-MakeGreen.jpg">
            <a:extLst>
              <a:ext uri="{FF2B5EF4-FFF2-40B4-BE49-F238E27FC236}">
                <a16:creationId xmlns:a16="http://schemas.microsoft.com/office/drawing/2014/main" id="{54A53B2A-71B4-4431-9FD0-4237C0700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8457" y="1364474"/>
            <a:ext cx="4381218" cy="278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531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5A8C89C-D156-436E-8A64-E51F7B6CA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da-DK">
                <a:solidFill>
                  <a:srgbClr val="FFFFFF"/>
                </a:solidFill>
              </a:rPr>
              <a:t>Måles – ikke måles</a:t>
            </a:r>
          </a:p>
        </p:txBody>
      </p:sp>
      <p:graphicFrame>
        <p:nvGraphicFramePr>
          <p:cNvPr id="5" name="Pladsholder til indhold 2">
            <a:extLst>
              <a:ext uri="{FF2B5EF4-FFF2-40B4-BE49-F238E27FC236}">
                <a16:creationId xmlns:a16="http://schemas.microsoft.com/office/drawing/2014/main" id="{B63B7742-71CB-4EB1-8CCA-253A2C5A1F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29847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5755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3AAAB-100E-458E-9A3B-EB95F1B54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229" y="779964"/>
            <a:ext cx="7474172" cy="1325563"/>
          </a:xfrm>
        </p:spPr>
        <p:txBody>
          <a:bodyPr>
            <a:normAutofit/>
          </a:bodyPr>
          <a:lstStyle/>
          <a:p>
            <a:r>
              <a:rPr lang="da-DK" b="1" i="1" dirty="0"/>
              <a:t>Meget</a:t>
            </a:r>
            <a:r>
              <a:rPr lang="da-DK" dirty="0"/>
              <a:t> kan siges om både </a:t>
            </a:r>
            <a:br>
              <a:rPr lang="da-DK" dirty="0"/>
            </a:br>
            <a:r>
              <a:rPr lang="da-DK" dirty="0"/>
              <a:t>krop og bevidsthed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5C0482E-5D44-41F8-BC34-3263DE7DE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7550371" cy="4198827"/>
          </a:xfrm>
        </p:spPr>
        <p:txBody>
          <a:bodyPr anchor="ctr">
            <a:normAutofit/>
          </a:bodyPr>
          <a:lstStyle/>
          <a:p>
            <a:r>
              <a:rPr lang="da-DK" sz="1800" dirty="0"/>
              <a:t>Krop = Noget fysisk</a:t>
            </a:r>
          </a:p>
          <a:p>
            <a:pPr lvl="1"/>
            <a:r>
              <a:rPr lang="da-DK" sz="1800" dirty="0"/>
              <a:t>Jeg har meget lange arme		cm/meter</a:t>
            </a:r>
          </a:p>
          <a:p>
            <a:pPr lvl="1"/>
            <a:r>
              <a:rPr lang="da-DK" sz="1800" dirty="0"/>
              <a:t>Jeg har løbet i meget lang tid		timer/sekunder	</a:t>
            </a:r>
          </a:p>
          <a:p>
            <a:pPr lvl="1"/>
            <a:r>
              <a:rPr lang="da-DK" sz="1800" dirty="0"/>
              <a:t>Jeg har drukket meget vand		dl/liter</a:t>
            </a:r>
          </a:p>
          <a:p>
            <a:pPr lvl="1"/>
            <a:r>
              <a:rPr lang="da-DK" sz="1800" dirty="0"/>
              <a:t>Jeg fik meget strøm igennem mig	volt/Ampere</a:t>
            </a:r>
          </a:p>
          <a:p>
            <a:endParaRPr lang="da-DK" sz="1800" dirty="0"/>
          </a:p>
          <a:p>
            <a:r>
              <a:rPr lang="da-DK" sz="1800" dirty="0"/>
              <a:t>Bevidsthed = Noget ikke-fysisk</a:t>
            </a:r>
          </a:p>
          <a:p>
            <a:pPr lvl="1"/>
            <a:r>
              <a:rPr lang="da-DK" sz="1800" dirty="0"/>
              <a:t>Jeg har en meget stor frihed		?</a:t>
            </a:r>
          </a:p>
          <a:p>
            <a:pPr lvl="1"/>
            <a:r>
              <a:rPr lang="da-DK" sz="1800" dirty="0"/>
              <a:t>Jeg har meget dårlig samvittighed	?</a:t>
            </a:r>
          </a:p>
          <a:p>
            <a:pPr lvl="1"/>
            <a:r>
              <a:rPr lang="da-DK" sz="1800" dirty="0"/>
              <a:t>Jeg har set noget meget smukt		?</a:t>
            </a:r>
          </a:p>
          <a:p>
            <a:pPr lvl="1"/>
            <a:r>
              <a:rPr lang="da-DK" sz="1800" dirty="0"/>
              <a:t>Jeg har haft en meget stor oplevelse	?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4" name="Oval 7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sort og hvid,linje,sort,punkt,monokrom,menneskelige legeme">
            <a:extLst>
              <a:ext uri="{FF2B5EF4-FFF2-40B4-BE49-F238E27FC236}">
                <a16:creationId xmlns:a16="http://schemas.microsoft.com/office/drawing/2014/main" id="{C3B0F6F3-7513-49D2-97C7-35DC6F90A2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8" b="152"/>
          <a:stretch/>
        </p:blipFill>
        <p:spPr bwMode="auto">
          <a:xfrm>
            <a:off x="9030743" y="2474254"/>
            <a:ext cx="1912560" cy="1909489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93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B4F30A-5CC0-45B5-90BA-431316E87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da-DK" dirty="0"/>
              <a:t>Mennesket er et forklaringsproblem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29ABED5-EFC8-44EB-B7EC-10A5A7988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1" y="2575034"/>
            <a:ext cx="5658982" cy="3462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dirty="0"/>
              <a:t>Den korte definition er:</a:t>
            </a:r>
          </a:p>
          <a:p>
            <a:r>
              <a:rPr lang="da-DK" sz="1800" b="1" dirty="0"/>
              <a:t>”Et menneske er et besjælet legeme”</a:t>
            </a:r>
          </a:p>
          <a:p>
            <a:pPr marL="0" indent="0">
              <a:buNone/>
            </a:pPr>
            <a:r>
              <a:rPr lang="da-DK" sz="1800" dirty="0"/>
              <a:t>Nu har vi allerede anvendt to begreber, der er så forskellige, som de overhovedet kan være, nemlig</a:t>
            </a:r>
          </a:p>
          <a:p>
            <a:r>
              <a:rPr lang="da-DK" sz="1800" b="1" dirty="0"/>
              <a:t>Sjæl </a:t>
            </a:r>
            <a:r>
              <a:rPr lang="da-DK" sz="1800" dirty="0"/>
              <a:t>og</a:t>
            </a:r>
            <a:r>
              <a:rPr lang="da-DK" sz="1800" b="1" dirty="0"/>
              <a:t> legeme</a:t>
            </a:r>
          </a:p>
          <a:p>
            <a:pPr marL="0" indent="0">
              <a:buNone/>
            </a:pPr>
            <a:r>
              <a:rPr lang="da-DK" sz="1800" dirty="0"/>
              <a:t>Den samme forskellighed kan siges med andre ord:</a:t>
            </a:r>
          </a:p>
          <a:p>
            <a:r>
              <a:rPr lang="da-DK" sz="1800" b="1" dirty="0"/>
              <a:t>Ånd</a:t>
            </a:r>
            <a:r>
              <a:rPr lang="da-DK" sz="1800" dirty="0"/>
              <a:t> og </a:t>
            </a:r>
            <a:r>
              <a:rPr lang="da-DK" sz="1800" b="1" dirty="0"/>
              <a:t>stof</a:t>
            </a:r>
          </a:p>
          <a:p>
            <a:r>
              <a:rPr lang="da-DK" sz="1800" b="1" dirty="0"/>
              <a:t>Bevidsthed</a:t>
            </a:r>
            <a:r>
              <a:rPr lang="da-DK" sz="1800" dirty="0"/>
              <a:t> og </a:t>
            </a:r>
            <a:r>
              <a:rPr lang="da-DK" sz="1800" b="1" dirty="0"/>
              <a:t>krop</a:t>
            </a:r>
          </a:p>
          <a:p>
            <a:r>
              <a:rPr lang="da-DK" sz="1800" b="1" dirty="0"/>
              <a:t>Psykisk</a:t>
            </a:r>
            <a:r>
              <a:rPr lang="da-DK" sz="1800" dirty="0"/>
              <a:t> sundhed/sygdom og </a:t>
            </a:r>
            <a:r>
              <a:rPr lang="da-DK" sz="1800" b="1" dirty="0"/>
              <a:t>kropslig</a:t>
            </a:r>
            <a:r>
              <a:rPr lang="da-DK" sz="1800" dirty="0"/>
              <a:t> sundhed/sygdom</a:t>
            </a:r>
          </a:p>
        </p:txBody>
      </p:sp>
      <p:pic>
        <p:nvPicPr>
          <p:cNvPr id="2050" name="Picture 2" descr="calcio fodbold Perugia spiller sport sportsudstyr fodboldspiller fodboldspiller holdsport bold spil sport mÃ¸dested fodbold hold turnering frem stadion mesterskab International rules football ungdom fodbold specifik stadion spil bold fodbold konkurrence begivenhed menneskelige ben arena konkurrence tackle rekreation Spille">
            <a:extLst>
              <a:ext uri="{FF2B5EF4-FFF2-40B4-BE49-F238E27FC236}">
                <a16:creationId xmlns:a16="http://schemas.microsoft.com/office/drawing/2014/main" id="{0C6FE92B-332A-4B63-B8AE-334914A398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40" r="14543"/>
          <a:stretch/>
        </p:blipFill>
        <p:spPr bwMode="auto"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572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9B534292-CD4B-4A9A-B5E0-A38945A72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905"/>
            <a:ext cx="10515600" cy="4629292"/>
          </a:xfr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da-DK" dirty="0"/>
              <a:t> 				</a:t>
            </a:r>
          </a:p>
          <a:p>
            <a:pPr marL="0" indent="0">
              <a:buNone/>
            </a:pPr>
            <a:r>
              <a:rPr lang="da-DK" dirty="0"/>
              <a:t>				   Bevidsthed                              ÅND  </a:t>
            </a:r>
          </a:p>
          <a:p>
            <a:pPr marL="0" indent="0">
              <a:buNone/>
            </a:pPr>
            <a:r>
              <a:rPr lang="da-DK" dirty="0"/>
              <a:t>				</a:t>
            </a:r>
          </a:p>
          <a:p>
            <a:pPr marL="0" indent="0">
              <a:buNone/>
            </a:pPr>
            <a:r>
              <a:rPr lang="da-DK" dirty="0"/>
              <a:t>				</a:t>
            </a:r>
          </a:p>
          <a:p>
            <a:pPr marL="0" indent="0">
              <a:buNone/>
            </a:pPr>
            <a:r>
              <a:rPr lang="da-DK" dirty="0"/>
              <a:t>				</a:t>
            </a:r>
          </a:p>
          <a:p>
            <a:pPr marL="0" indent="0">
              <a:buNone/>
            </a:pPr>
            <a:r>
              <a:rPr lang="da-DK" dirty="0"/>
              <a:t>				</a:t>
            </a:r>
          </a:p>
          <a:p>
            <a:pPr marL="0" indent="0">
              <a:buNone/>
            </a:pPr>
            <a:r>
              <a:rPr lang="da-DK" dirty="0"/>
              <a:t>				   </a:t>
            </a:r>
          </a:p>
          <a:p>
            <a:pPr marL="0" indent="0">
              <a:buNone/>
            </a:pPr>
            <a:r>
              <a:rPr lang="da-DK" dirty="0"/>
              <a:t>				   Kropslighed                            STOF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41CCEE4-55C0-4C0D-9752-416A29FC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480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a-DK" b="1" dirty="0">
                <a:solidFill>
                  <a:srgbClr val="00B050"/>
                </a:solidFill>
              </a:rPr>
              <a:t>Et mennesket er en </a:t>
            </a:r>
            <a:r>
              <a:rPr lang="da-DK" b="1" dirty="0" err="1">
                <a:solidFill>
                  <a:srgbClr val="00B050"/>
                </a:solidFill>
              </a:rPr>
              <a:t>en-hed</a:t>
            </a:r>
            <a:r>
              <a:rPr lang="da-DK" b="1" dirty="0">
                <a:solidFill>
                  <a:srgbClr val="00B050"/>
                </a:solidFill>
              </a:rPr>
              <a:t>, </a:t>
            </a:r>
            <a:br>
              <a:rPr lang="da-DK" b="1" dirty="0">
                <a:solidFill>
                  <a:srgbClr val="00B050"/>
                </a:solidFill>
              </a:rPr>
            </a:br>
            <a:r>
              <a:rPr lang="da-DK" b="1" dirty="0"/>
              <a:t>som kun kan forstås som en </a:t>
            </a:r>
            <a:r>
              <a:rPr lang="da-DK" b="1" dirty="0" err="1"/>
              <a:t>to-hed</a:t>
            </a:r>
            <a:endParaRPr lang="da-DK" b="1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78DDFC3-2D40-4EFC-A357-89CF981C654B}"/>
              </a:ext>
            </a:extLst>
          </p:cNvPr>
          <p:cNvSpPr/>
          <p:nvPr/>
        </p:nvSpPr>
        <p:spPr>
          <a:xfrm>
            <a:off x="989225" y="3496458"/>
            <a:ext cx="1263192" cy="122784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2BD079A1-3606-49A8-8FB1-3D19AC7A9C7E}"/>
              </a:ext>
            </a:extLst>
          </p:cNvPr>
          <p:cNvSpPr/>
          <p:nvPr/>
        </p:nvSpPr>
        <p:spPr>
          <a:xfrm>
            <a:off x="1972166" y="2144091"/>
            <a:ext cx="1263192" cy="122784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3F00BD43-3ED8-49BF-A8B3-8FF872E81553}"/>
              </a:ext>
            </a:extLst>
          </p:cNvPr>
          <p:cNvSpPr/>
          <p:nvPr/>
        </p:nvSpPr>
        <p:spPr>
          <a:xfrm>
            <a:off x="2007909" y="4852524"/>
            <a:ext cx="1263193" cy="122784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5" name="Lige pilforbindelse 14">
            <a:extLst>
              <a:ext uri="{FF2B5EF4-FFF2-40B4-BE49-F238E27FC236}">
                <a16:creationId xmlns:a16="http://schemas.microsoft.com/office/drawing/2014/main" id="{7588ECBD-ACAA-4FA0-B8F5-DAABA750D904}"/>
              </a:ext>
            </a:extLst>
          </p:cNvPr>
          <p:cNvCxnSpPr>
            <a:cxnSpLocks/>
          </p:cNvCxnSpPr>
          <p:nvPr/>
        </p:nvCxnSpPr>
        <p:spPr>
          <a:xfrm>
            <a:off x="1828800" y="4397725"/>
            <a:ext cx="703868" cy="95686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pilforbindelse 16">
            <a:extLst>
              <a:ext uri="{FF2B5EF4-FFF2-40B4-BE49-F238E27FC236}">
                <a16:creationId xmlns:a16="http://schemas.microsoft.com/office/drawing/2014/main" id="{7BD5FE91-BABD-46A5-B50D-1DBD91D6D5E9}"/>
              </a:ext>
            </a:extLst>
          </p:cNvPr>
          <p:cNvCxnSpPr>
            <a:cxnSpLocks/>
          </p:cNvCxnSpPr>
          <p:nvPr/>
        </p:nvCxnSpPr>
        <p:spPr>
          <a:xfrm flipV="1">
            <a:off x="1828800" y="2801729"/>
            <a:ext cx="703868" cy="102500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>
            <a:extLst>
              <a:ext uri="{FF2B5EF4-FFF2-40B4-BE49-F238E27FC236}">
                <a16:creationId xmlns:a16="http://schemas.microsoft.com/office/drawing/2014/main" id="{88F33F2A-08BD-4B0B-A4E6-657CE4CDDCD4}"/>
              </a:ext>
            </a:extLst>
          </p:cNvPr>
          <p:cNvCxnSpPr/>
          <p:nvPr/>
        </p:nvCxnSpPr>
        <p:spPr>
          <a:xfrm>
            <a:off x="6834433" y="2615931"/>
            <a:ext cx="177223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pilforbindelse 19">
            <a:extLst>
              <a:ext uri="{FF2B5EF4-FFF2-40B4-BE49-F238E27FC236}">
                <a16:creationId xmlns:a16="http://schemas.microsoft.com/office/drawing/2014/main" id="{A81AF74D-9A22-4D66-81D1-F22C9C47C8F2}"/>
              </a:ext>
            </a:extLst>
          </p:cNvPr>
          <p:cNvCxnSpPr/>
          <p:nvPr/>
        </p:nvCxnSpPr>
        <p:spPr>
          <a:xfrm>
            <a:off x="6787299" y="5644872"/>
            <a:ext cx="177223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ktangel 20">
            <a:extLst>
              <a:ext uri="{FF2B5EF4-FFF2-40B4-BE49-F238E27FC236}">
                <a16:creationId xmlns:a16="http://schemas.microsoft.com/office/drawing/2014/main" id="{7650AC0A-21AB-4FDE-903F-B486B6686EAF}"/>
              </a:ext>
            </a:extLst>
          </p:cNvPr>
          <p:cNvSpPr/>
          <p:nvPr/>
        </p:nvSpPr>
        <p:spPr>
          <a:xfrm>
            <a:off x="9700181" y="2243579"/>
            <a:ext cx="1366887" cy="74470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E156364F-1778-4971-95D7-11629007DAB9}"/>
              </a:ext>
            </a:extLst>
          </p:cNvPr>
          <p:cNvSpPr/>
          <p:nvPr/>
        </p:nvSpPr>
        <p:spPr>
          <a:xfrm>
            <a:off x="9700181" y="5059393"/>
            <a:ext cx="1366887" cy="81410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30" name="Picture 2" descr="http://rokokoposten.dk/wp-content/uploads/2018/11/rokokoposten_191118-1024x669.jpg">
            <a:extLst>
              <a:ext uri="{FF2B5EF4-FFF2-40B4-BE49-F238E27FC236}">
                <a16:creationId xmlns:a16="http://schemas.microsoft.com/office/drawing/2014/main" id="{17285F67-A6C1-45AB-8800-CEE754185C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rgbClr val="70AD47">
                <a:shade val="45000"/>
                <a:satMod val="135000"/>
              </a:srgbClr>
              <a:prstClr val="white"/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408" r="67423"/>
          <a:stretch/>
        </p:blipFill>
        <p:spPr bwMode="auto">
          <a:xfrm>
            <a:off x="3848519" y="2084362"/>
            <a:ext cx="434664" cy="180784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31" name="Picture 2" descr="http://rokokoposten.dk/wp-content/uploads/2018/11/rokokoposten_191118-1024x669.jpg">
            <a:extLst>
              <a:ext uri="{FF2B5EF4-FFF2-40B4-BE49-F238E27FC236}">
                <a16:creationId xmlns:a16="http://schemas.microsoft.com/office/drawing/2014/main" id="{DFF1758D-04D8-4C79-BCB7-FFA2AB65392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14" r="51717"/>
          <a:stretch/>
        </p:blipFill>
        <p:spPr bwMode="auto">
          <a:xfrm>
            <a:off x="4286447" y="4450665"/>
            <a:ext cx="434665" cy="1807841"/>
          </a:xfrm>
          <a:prstGeom prst="rect">
            <a:avLst/>
          </a:prstGeom>
          <a:solidFill>
            <a:srgbClr val="0070C0"/>
          </a:solidFill>
        </p:spPr>
      </p:pic>
    </p:spTree>
    <p:extLst>
      <p:ext uri="{BB962C8B-B14F-4D97-AF65-F5344CB8AC3E}">
        <p14:creationId xmlns:p14="http://schemas.microsoft.com/office/powerpoint/2010/main" val="149757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41CCEE4-55C0-4C0D-9752-416A29FC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da-DK" sz="3100" dirty="0">
                <a:solidFill>
                  <a:srgbClr val="000000"/>
                </a:solidFill>
              </a:rPr>
              <a:t>Filosoffen Pascals sagde dette om det uforståelige ved mennesket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https://upload.wikimedia.org/wikipedia/commons/7/79/Blaise_pascal.jpg">
            <a:extLst>
              <a:ext uri="{FF2B5EF4-FFF2-40B4-BE49-F238E27FC236}">
                <a16:creationId xmlns:a16="http://schemas.microsoft.com/office/drawing/2014/main" id="{AE20ABB6-DA8B-4670-8BB5-895764BC03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"/>
          <a:stretch/>
        </p:blipFill>
        <p:spPr bwMode="auto"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5F16DEA-408C-4447-97C5-EE2FDE85D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a-DK" sz="2000">
                <a:solidFill>
                  <a:srgbClr val="000000"/>
                </a:solidFill>
              </a:rPr>
              <a:t>”</a:t>
            </a:r>
            <a:r>
              <a:rPr lang="da-DK" sz="2000" i="1">
                <a:solidFill>
                  <a:srgbClr val="000000"/>
                </a:solidFill>
              </a:rPr>
              <a:t>Når man således ser os sammensætte alle Ting af Aand og Legeme, kunne man fristes til at tro, at vi er særligt i stand til at fatte denne Blanding. Og dog er det den Ting vi mindst begriber.”</a:t>
            </a:r>
          </a:p>
          <a:p>
            <a:pPr marL="0" indent="0">
              <a:buNone/>
            </a:pPr>
            <a:r>
              <a:rPr lang="da-DK" sz="2000" i="1">
                <a:solidFill>
                  <a:srgbClr val="000000"/>
                </a:solidFill>
              </a:rPr>
              <a:t>(Pascals ”Tanker”, nr. 84)</a:t>
            </a:r>
            <a:endParaRPr lang="da-DK" sz="2000">
              <a:solidFill>
                <a:srgbClr val="000000"/>
              </a:solidFill>
            </a:endParaRPr>
          </a:p>
          <a:p>
            <a:endParaRPr lang="da-DK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829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9C7F976-5B64-474E-9DEE-CEA9DE066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da-DK">
                <a:solidFill>
                  <a:schemeClr val="bg1"/>
                </a:solidFill>
              </a:rPr>
              <a:t>Enhed af forskellighed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CE74217-F90A-4358-A59E-7E53D5952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da-DK" sz="2800" dirty="0">
                <a:solidFill>
                  <a:srgbClr val="FFC000"/>
                </a:solidFill>
              </a:rPr>
              <a:t>Mere end – andet end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ttp://datades.com/wp-content/uploads/2013/02/Yellow-Blue-MakeGreen.jpg">
            <a:extLst>
              <a:ext uri="{FF2B5EF4-FFF2-40B4-BE49-F238E27FC236}">
                <a16:creationId xmlns:a16="http://schemas.microsoft.com/office/drawing/2014/main" id="{54A53B2A-71B4-4431-9FD0-4237C0700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8457" y="1364474"/>
            <a:ext cx="4381218" cy="278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92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529D1E-B871-44CF-B02A-224DCF63B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98" y="1396289"/>
            <a:ext cx="638710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Mere end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og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andet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end …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C2FB2139-5FB5-451F-B4F6-F59A8749E8B4}"/>
              </a:ext>
            </a:extLst>
          </p:cNvPr>
          <p:cNvSpPr txBox="1"/>
          <p:nvPr/>
        </p:nvSpPr>
        <p:spPr>
          <a:xfrm>
            <a:off x="805542" y="2871982"/>
            <a:ext cx="6382657" cy="3181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flisetrappe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både</a:t>
            </a:r>
            <a:endParaRPr lang="en-US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Noget</a:t>
            </a:r>
            <a:r>
              <a:rPr lang="en-US" dirty="0"/>
              <a:t> </a:t>
            </a:r>
            <a:r>
              <a:rPr lang="en-US" b="1" i="1" dirty="0"/>
              <a:t>mere</a:t>
            </a:r>
            <a:r>
              <a:rPr lang="en-US" dirty="0"/>
              <a:t> end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flise</a:t>
            </a:r>
            <a:r>
              <a:rPr lang="en-US" dirty="0"/>
              <a:t>, </a:t>
            </a:r>
            <a:r>
              <a:rPr lang="en-US" dirty="0" err="1"/>
              <a:t>fx</a:t>
            </a:r>
            <a:r>
              <a:rPr lang="en-US" dirty="0"/>
              <a:t> 800 </a:t>
            </a:r>
            <a:r>
              <a:rPr lang="en-US" dirty="0" err="1"/>
              <a:t>fliser</a:t>
            </a:r>
            <a:endParaRPr lang="en-US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 err="1"/>
              <a:t>og</a:t>
            </a:r>
            <a:endParaRPr lang="en-US" dirty="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Noget</a:t>
            </a:r>
            <a:r>
              <a:rPr lang="en-US" dirty="0"/>
              <a:t> </a:t>
            </a:r>
            <a:r>
              <a:rPr lang="en-US" b="1" i="1" dirty="0" err="1"/>
              <a:t>andet</a:t>
            </a:r>
            <a:r>
              <a:rPr lang="en-US" dirty="0"/>
              <a:t> end </a:t>
            </a:r>
            <a:r>
              <a:rPr lang="en-US" dirty="0" err="1"/>
              <a:t>fliser</a:t>
            </a:r>
            <a:r>
              <a:rPr lang="en-US" dirty="0"/>
              <a:t>: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særlig</a:t>
            </a:r>
            <a:r>
              <a:rPr lang="en-US" dirty="0"/>
              <a:t> form, et </a:t>
            </a:r>
            <a:r>
              <a:rPr lang="en-US" dirty="0" err="1"/>
              <a:t>formål</a:t>
            </a:r>
            <a:r>
              <a:rPr lang="en-US" dirty="0"/>
              <a:t>, et design</a:t>
            </a:r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marL="57150">
              <a:lnSpc>
                <a:spcPct val="90000"/>
              </a:lnSpc>
              <a:spcAft>
                <a:spcPts val="600"/>
              </a:spcAft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flisetrappe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både</a:t>
            </a:r>
            <a:r>
              <a:rPr lang="en-US" dirty="0"/>
              <a:t> </a:t>
            </a:r>
            <a:r>
              <a:rPr lang="en-US" dirty="0" err="1"/>
              <a:t>noget</a:t>
            </a:r>
            <a:r>
              <a:rPr lang="en-US" dirty="0"/>
              <a:t> </a:t>
            </a:r>
            <a:r>
              <a:rPr lang="en-US" dirty="0" err="1"/>
              <a:t>stofligt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noget</a:t>
            </a:r>
            <a:r>
              <a:rPr lang="en-US" dirty="0"/>
              <a:t> </a:t>
            </a:r>
            <a:r>
              <a:rPr lang="en-US" dirty="0" err="1"/>
              <a:t>åndeligt</a:t>
            </a:r>
            <a:r>
              <a:rPr lang="en-US" dirty="0"/>
              <a:t>. -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flisetrappes</a:t>
            </a:r>
            <a:r>
              <a:rPr lang="en-US" dirty="0"/>
              <a:t> form </a:t>
            </a:r>
            <a:r>
              <a:rPr lang="en-US" dirty="0" err="1"/>
              <a:t>vejer</a:t>
            </a:r>
            <a:r>
              <a:rPr lang="en-US" dirty="0"/>
              <a:t> </a:t>
            </a:r>
            <a:r>
              <a:rPr lang="en-US" dirty="0" err="1"/>
              <a:t>ikke</a:t>
            </a:r>
            <a:r>
              <a:rPr lang="en-US" dirty="0"/>
              <a:t> </a:t>
            </a:r>
            <a:r>
              <a:rPr lang="en-US" dirty="0" err="1"/>
              <a:t>noget</a:t>
            </a:r>
            <a:r>
              <a:rPr lang="en-US" dirty="0"/>
              <a:t>. </a:t>
            </a:r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2" name="Picture 2" descr="abstrakt,sort og hvid,arkitektur,struktur,trÃ¦,spore">
            <a:extLst>
              <a:ext uri="{FF2B5EF4-FFF2-40B4-BE49-F238E27FC236}">
                <a16:creationId xmlns:a16="http://schemas.microsoft.com/office/drawing/2014/main" id="{4ABDAE9D-0B74-473F-B5AF-F3AE399C6A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9" r="521" b="3"/>
          <a:stretch/>
        </p:blipFill>
        <p:spPr bwMode="auto">
          <a:xfrm>
            <a:off x="7689829" y="10"/>
            <a:ext cx="4502173" cy="344820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3" name="Freeform: Shape 79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6" name="Picture 6" descr="Haveflise 40x40x5cm">
            <a:extLst>
              <a:ext uri="{FF2B5EF4-FFF2-40B4-BE49-F238E27FC236}">
                <a16:creationId xmlns:a16="http://schemas.microsoft.com/office/drawing/2014/main" id="{6C7F5224-4E19-4E58-A0B3-8FBAB31692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22" r="1" b="11989"/>
          <a:stretch/>
        </p:blipFill>
        <p:spPr bwMode="auto">
          <a:xfrm>
            <a:off x="8768827" y="4082141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5087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EC9B9-CAB5-4D4D-B396-5DFE28111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da-DK" dirty="0"/>
              <a:t>Både mere og andet end en maskine …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3983816-4022-4AB0-A60E-B5C46CF3F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1" y="2678755"/>
            <a:ext cx="5407981" cy="337592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da-DK" sz="2400" dirty="0"/>
              <a:t>Et menneske kan sammenlignes med en maskine. Kroppens led bevæger sig mekanisk, hjertet ligner en pumpe og nervesystemet ligner ledninger. Men mennesket er </a:t>
            </a:r>
            <a:r>
              <a:rPr lang="da-DK" sz="2400" b="1" i="1" dirty="0"/>
              <a:t>mere end </a:t>
            </a:r>
            <a:r>
              <a:rPr lang="da-DK" sz="2400" dirty="0"/>
              <a:t>en maskine.</a:t>
            </a:r>
          </a:p>
          <a:p>
            <a:pPr marL="0" indent="0">
              <a:buNone/>
            </a:pPr>
            <a:r>
              <a:rPr lang="da-DK" sz="2400" dirty="0"/>
              <a:t>Et menneske er især noget </a:t>
            </a:r>
            <a:r>
              <a:rPr lang="da-DK" sz="2400" b="1" i="1" dirty="0"/>
              <a:t>andet end </a:t>
            </a:r>
            <a:r>
              <a:rPr lang="da-DK" sz="2400" dirty="0"/>
              <a:t>en maskine. Mennesket er </a:t>
            </a:r>
            <a:r>
              <a:rPr lang="da-DK" sz="2400" b="1" i="1" dirty="0"/>
              <a:t>bevidsthed</a:t>
            </a:r>
            <a:r>
              <a:rPr lang="da-DK" sz="2400" dirty="0"/>
              <a:t>. Det er en maskine ikke.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146" name="Picture 2" descr="computer,Sky,teknologi,web,internet,maskine">
            <a:extLst>
              <a:ext uri="{FF2B5EF4-FFF2-40B4-BE49-F238E27FC236}">
                <a16:creationId xmlns:a16="http://schemas.microsoft.com/office/drawing/2014/main" id="{463335A9-F3EC-43A6-B520-2C2FC90F76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25" r="7542" b="2"/>
          <a:stretch/>
        </p:blipFill>
        <p:spPr bwMode="auto"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659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CFC202-9E95-4325-AE11-6AD0E78A6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a-DK" dirty="0"/>
              <a:t>Dyr - menneske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D6AA74-E3CD-4031-BCDD-5279F7F20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da-DK" sz="2000" dirty="0"/>
              <a:t>Dyr har også bevidsthed</a:t>
            </a:r>
          </a:p>
          <a:p>
            <a:r>
              <a:rPr lang="da-DK" sz="2000" dirty="0"/>
              <a:t>Højerestående dyr har en højere grad af bevidsthed end laverestående dyr</a:t>
            </a:r>
          </a:p>
          <a:p>
            <a:r>
              <a:rPr lang="da-DK" sz="2000" dirty="0"/>
              <a:t>Enkelte fisk kan bruge redskaber. Dyr har grader af fornuft. Ellers kunne de ikke jage og passe deres yngel.</a:t>
            </a:r>
          </a:p>
          <a:p>
            <a:r>
              <a:rPr lang="da-DK" sz="2000" dirty="0"/>
              <a:t>Primater, hvaler, fugle mv bruger sprog og tegnfunktioner</a:t>
            </a:r>
          </a:p>
          <a:p>
            <a:r>
              <a:rPr lang="da-DK" sz="2000" b="1" i="1" dirty="0"/>
              <a:t>Hvad er forskellen på et dyr og et menneske? </a:t>
            </a:r>
          </a:p>
          <a:p>
            <a:r>
              <a:rPr lang="da-DK" sz="2000" b="1" i="1" dirty="0"/>
              <a:t>Mere end? – Andet end?</a:t>
            </a:r>
          </a:p>
          <a:p>
            <a:endParaRPr lang="da-DK" sz="2000" dirty="0"/>
          </a:p>
        </p:txBody>
      </p:sp>
      <p:pic>
        <p:nvPicPr>
          <p:cNvPr id="8194" name="Picture 2" descr="pattedyr,egern,hamster,gnaver,fauna,tÃ¦t pÃ¥">
            <a:extLst>
              <a:ext uri="{FF2B5EF4-FFF2-40B4-BE49-F238E27FC236}">
                <a16:creationId xmlns:a16="http://schemas.microsoft.com/office/drawing/2014/main" id="{7E848DFF-2EBD-4316-9F08-C5B97AE23B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82"/>
          <a:stretch/>
        </p:blipFill>
        <p:spPr bwMode="auto">
          <a:xfrm>
            <a:off x="5120640" y="1904281"/>
            <a:ext cx="6233160" cy="427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33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9C7F976-5B64-474E-9DEE-CEA9DE066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da-DK">
                <a:solidFill>
                  <a:schemeClr val="bg1"/>
                </a:solidFill>
              </a:rPr>
              <a:t>Enhed af forskellighed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ACE74217-F90A-4358-A59E-7E53D5952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da-DK" sz="2800" dirty="0">
                <a:solidFill>
                  <a:srgbClr val="FFC000"/>
                </a:solidFill>
              </a:rPr>
              <a:t>Måles – ikke måles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ttp://datades.com/wp-content/uploads/2013/02/Yellow-Blue-MakeGreen.jpg">
            <a:extLst>
              <a:ext uri="{FF2B5EF4-FFF2-40B4-BE49-F238E27FC236}">
                <a16:creationId xmlns:a16="http://schemas.microsoft.com/office/drawing/2014/main" id="{54A53B2A-71B4-4431-9FD0-4237C0700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8457" y="1364474"/>
            <a:ext cx="4381218" cy="278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477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374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Enhed af forskellighed</vt:lpstr>
      <vt:lpstr>Mennesket er et forklaringsproblem</vt:lpstr>
      <vt:lpstr>Et mennesket er en en-hed,  som kun kan forstås som en to-hed</vt:lpstr>
      <vt:lpstr>Filosoffen Pascals sagde dette om det uforståelige ved mennesket</vt:lpstr>
      <vt:lpstr>Enhed af forskellighed</vt:lpstr>
      <vt:lpstr>Mere end og andet end …</vt:lpstr>
      <vt:lpstr>Både mere og andet end en maskine …</vt:lpstr>
      <vt:lpstr>Dyr - menneske</vt:lpstr>
      <vt:lpstr>Enhed af forskellighed</vt:lpstr>
      <vt:lpstr>Måles – ikke måles</vt:lpstr>
      <vt:lpstr>Meget kan siges om både  krop og bevidsthed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Enhed af forskellighed</dc:title>
  <dc:creator>Poul Astrup</dc:creator>
  <cp:lastModifiedBy>Poul Astrup</cp:lastModifiedBy>
  <cp:revision>10</cp:revision>
  <dcterms:created xsi:type="dcterms:W3CDTF">2019-06-26T12:16:55Z</dcterms:created>
  <dcterms:modified xsi:type="dcterms:W3CDTF">2019-08-28T10:00:17Z</dcterms:modified>
</cp:coreProperties>
</file>