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259" r:id="rId3"/>
    <p:sldId id="357" r:id="rId4"/>
    <p:sldId id="356" r:id="rId5"/>
    <p:sldId id="358" r:id="rId6"/>
    <p:sldId id="260" r:id="rId7"/>
    <p:sldId id="261" r:id="rId8"/>
    <p:sldId id="361" r:id="rId9"/>
    <p:sldId id="362" r:id="rId10"/>
    <p:sldId id="360" r:id="rId11"/>
    <p:sldId id="363" r:id="rId12"/>
    <p:sldId id="364" r:id="rId13"/>
    <p:sldId id="341"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9012C-7EC8-4E71-B6A7-8045F9A7562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16A51C6-5A24-4CEF-A819-8B6DFB181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5530666-86AE-4694-9643-6F75F6FC5BB5}"/>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2426C0BB-2ED1-4BBD-8177-9DFD48FDEF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49671AF-0262-490D-A731-A5B08B8551C9}"/>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80663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342F8-E3F2-4395-8465-8B09DC7A755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A82C335-7B6F-4F14-81C5-0337CDFADF0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123866-DAED-4D34-A4C8-B7FBB6F53C9E}"/>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D8B20A45-785A-4353-8AE0-9F8E4C09B9E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61F831-858F-49FC-A39F-98F386CCB98F}"/>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78428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25E8B25-E537-4096-AF4F-AE446C2E65E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2F7A62C-1BF8-4648-9156-20F5227C177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B81F8D-2475-4555-82F9-C083EB58032C}"/>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BE9D1CA9-B23E-4265-9936-624B1BE119F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03A9B9-59CB-4066-ABAE-2584D7F545B4}"/>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59872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0" y="1600201"/>
            <a:ext cx="5384800" cy="4525963"/>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197600" y="3938589"/>
            <a:ext cx="5384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BD305508-3D02-4313-9D0B-6771497D909E}"/>
              </a:ext>
            </a:extLst>
          </p:cNvPr>
          <p:cNvSpPr>
            <a:spLocks noGrp="1" noChangeArrowheads="1"/>
          </p:cNvSpPr>
          <p:nvPr>
            <p:ph type="dt" sz="half" idx="10"/>
          </p:nvPr>
        </p:nvSpPr>
        <p:spPr>
          <a:ln/>
        </p:spPr>
        <p:txBody>
          <a:bodyPr/>
          <a:lstStyle>
            <a:lvl1pPr>
              <a:defRPr/>
            </a:lvl1pPr>
          </a:lstStyle>
          <a:p>
            <a:pPr>
              <a:defRPr/>
            </a:pPr>
            <a:endParaRPr lang="da-DK"/>
          </a:p>
        </p:txBody>
      </p:sp>
      <p:sp>
        <p:nvSpPr>
          <p:cNvPr id="7" name="Rectangle 5">
            <a:extLst>
              <a:ext uri="{FF2B5EF4-FFF2-40B4-BE49-F238E27FC236}">
                <a16:creationId xmlns:a16="http://schemas.microsoft.com/office/drawing/2014/main" id="{DEB01B84-5707-457D-81D1-52ADD9BF6BEA}"/>
              </a:ext>
            </a:extLst>
          </p:cNvPr>
          <p:cNvSpPr>
            <a:spLocks noGrp="1" noChangeArrowheads="1"/>
          </p:cNvSpPr>
          <p:nvPr>
            <p:ph type="ftr" sz="quarter" idx="11"/>
          </p:nvPr>
        </p:nvSpPr>
        <p:spPr>
          <a:ln/>
        </p:spPr>
        <p:txBody>
          <a:bodyPr/>
          <a:lstStyle>
            <a:lvl1pPr>
              <a:defRPr/>
            </a:lvl1pPr>
          </a:lstStyle>
          <a:p>
            <a:pPr>
              <a:defRPr/>
            </a:pPr>
            <a:endParaRPr lang="da-DK"/>
          </a:p>
        </p:txBody>
      </p:sp>
      <p:sp>
        <p:nvSpPr>
          <p:cNvPr id="8" name="Rectangle 6">
            <a:extLst>
              <a:ext uri="{FF2B5EF4-FFF2-40B4-BE49-F238E27FC236}">
                <a16:creationId xmlns:a16="http://schemas.microsoft.com/office/drawing/2014/main" id="{7EF6BFBE-A5A8-4295-9FE3-41DDB3D46416}"/>
              </a:ext>
            </a:extLst>
          </p:cNvPr>
          <p:cNvSpPr>
            <a:spLocks noGrp="1" noChangeArrowheads="1"/>
          </p:cNvSpPr>
          <p:nvPr>
            <p:ph type="sldNum" sz="quarter" idx="12"/>
          </p:nvPr>
        </p:nvSpPr>
        <p:spPr>
          <a:ln/>
        </p:spPr>
        <p:txBody>
          <a:bodyPr/>
          <a:lstStyle>
            <a:lvl1pPr>
              <a:defRPr/>
            </a:lvl1pPr>
          </a:lstStyle>
          <a:p>
            <a:pPr>
              <a:defRPr/>
            </a:pPr>
            <a:fld id="{74C541F8-5DC8-4C60-987C-847F41F30D84}" type="slidenum">
              <a:rPr lang="da-DK" altLang="da-DK"/>
              <a:pPr>
                <a:defRPr/>
              </a:pPr>
              <a:t>‹nr.›</a:t>
            </a:fld>
            <a:endParaRPr lang="da-DK" altLang="da-DK"/>
          </a:p>
        </p:txBody>
      </p:sp>
    </p:spTree>
    <p:extLst>
      <p:ext uri="{BB962C8B-B14F-4D97-AF65-F5344CB8AC3E}">
        <p14:creationId xmlns:p14="http://schemas.microsoft.com/office/powerpoint/2010/main" val="278099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B45F9-424A-4C44-A282-DB1CDB4FAE6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A14C7C-7C8D-4E76-9D8B-4B14ADC6808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03F225E-97B3-4D4E-AF73-18F1BB261EA0}"/>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C856AD90-A91F-4BC9-92E1-C84FE91B87F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9774517-0FF9-47E3-9F4C-D5EB2A835FD2}"/>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258360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DEC27-6122-40C4-9BF6-C2682CE7F22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7616A3D-2913-4081-AE8D-4AE005225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8C2C6AE-D586-4827-AB0D-72731BB56A00}"/>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B3A3E4FF-4B92-4556-BFAC-5AD703CCF5A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FBED786-F84E-4676-9A26-AA505F6A3908}"/>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6866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64295-501D-4544-8AAC-8292B54B733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9EA0A07-D8A9-48E8-A24E-DC1F338FFA0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534FE62-3340-426E-B96C-A5D63D75FBD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4E64961-D1EF-49F4-B949-18D064AC310C}"/>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6" name="Pladsholder til sidefod 5">
            <a:extLst>
              <a:ext uri="{FF2B5EF4-FFF2-40B4-BE49-F238E27FC236}">
                <a16:creationId xmlns:a16="http://schemas.microsoft.com/office/drawing/2014/main" id="{3201A1FE-D587-4A4A-BE4B-9F7B1EC1BE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3BF989A-8698-4D4F-A0F1-76E5291151A3}"/>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340467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A1767-2FAA-4A58-83B7-B116C1E1CE3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2369CD7-8ACF-4DF8-836E-60E0B040B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399C9B-E850-4C18-8696-6825EB9A347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723C278-FB5D-4F86-84C6-13BBCA2B9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FDC0E29-9191-4836-9F6F-097A6A2B950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3384874-7CE6-4ADE-8D31-7CC21EAB6D95}"/>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8" name="Pladsholder til sidefod 7">
            <a:extLst>
              <a:ext uri="{FF2B5EF4-FFF2-40B4-BE49-F238E27FC236}">
                <a16:creationId xmlns:a16="http://schemas.microsoft.com/office/drawing/2014/main" id="{62B0E8F7-AE34-414A-9374-FA9BCB08150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881EF6D-4F2F-4660-9A92-C946E73329E5}"/>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9106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7F93E-1FCB-4688-849C-A24CEAF96CF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E0E53CC-3A6F-4DC3-8FC7-C28FE3E62BE2}"/>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4" name="Pladsholder til sidefod 3">
            <a:extLst>
              <a:ext uri="{FF2B5EF4-FFF2-40B4-BE49-F238E27FC236}">
                <a16:creationId xmlns:a16="http://schemas.microsoft.com/office/drawing/2014/main" id="{D7BFA6D1-C5DF-4B88-80BB-6DA1D3AEC9C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E38E4FC-8446-4784-8558-4708D505A16A}"/>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372497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1DD4895-56CD-4014-AB60-691C8E9219F1}"/>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3" name="Pladsholder til sidefod 2">
            <a:extLst>
              <a:ext uri="{FF2B5EF4-FFF2-40B4-BE49-F238E27FC236}">
                <a16:creationId xmlns:a16="http://schemas.microsoft.com/office/drawing/2014/main" id="{31083A2D-D6A7-48DD-8EC3-576BA0CC7DE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E73438C-8FDE-41D5-B633-4D840BB279BE}"/>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49272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4654F-A22D-4DEE-82B3-C6F3E9AD503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723D0FC-D5A2-4FBB-9A33-9C87806C3C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6AC0813-E0F6-462D-A2A2-8FF8D368C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BF98F75-7B08-42A9-A178-B36C1216AF8C}"/>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6" name="Pladsholder til sidefod 5">
            <a:extLst>
              <a:ext uri="{FF2B5EF4-FFF2-40B4-BE49-F238E27FC236}">
                <a16:creationId xmlns:a16="http://schemas.microsoft.com/office/drawing/2014/main" id="{8ACF4E84-0DA6-42C7-99BD-B706A0B6B65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67413A9-401D-4D01-9BB7-CB47CC7156C2}"/>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17836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24B46-3D97-4D1F-B9A8-9D9E18538A6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BCCC44F-C2A3-4C6C-AF08-E9297BC69A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054A9A6-52FB-4EBA-B47F-838E72DE2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A63D905-3972-475B-9456-F19788976F55}"/>
              </a:ext>
            </a:extLst>
          </p:cNvPr>
          <p:cNvSpPr>
            <a:spLocks noGrp="1"/>
          </p:cNvSpPr>
          <p:nvPr>
            <p:ph type="dt" sz="half" idx="10"/>
          </p:nvPr>
        </p:nvSpPr>
        <p:spPr/>
        <p:txBody>
          <a:bodyPr/>
          <a:lstStyle/>
          <a:p>
            <a:fld id="{CBEE4340-D25A-4374-AEA7-7D104FE098BA}" type="datetimeFigureOut">
              <a:rPr lang="da-DK" smtClean="0"/>
              <a:t>06-07-2019</a:t>
            </a:fld>
            <a:endParaRPr lang="da-DK"/>
          </a:p>
        </p:txBody>
      </p:sp>
      <p:sp>
        <p:nvSpPr>
          <p:cNvPr id="6" name="Pladsholder til sidefod 5">
            <a:extLst>
              <a:ext uri="{FF2B5EF4-FFF2-40B4-BE49-F238E27FC236}">
                <a16:creationId xmlns:a16="http://schemas.microsoft.com/office/drawing/2014/main" id="{41B181F9-EDFA-4A32-BA90-5E5CA05CA19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7862B40-A1FD-44BD-9A26-9982DFD3FB98}"/>
              </a:ext>
            </a:extLst>
          </p:cNvPr>
          <p:cNvSpPr>
            <a:spLocks noGrp="1"/>
          </p:cNvSpPr>
          <p:nvPr>
            <p:ph type="sldNum" sz="quarter" idx="12"/>
          </p:nvPr>
        </p:nvSpPr>
        <p:spPr/>
        <p:txBody>
          <a:bodyPr/>
          <a:lstStyle/>
          <a:p>
            <a:fld id="{57BEB0DA-45F7-443D-87E4-17F92A8B3FE6}" type="slidenum">
              <a:rPr lang="da-DK" smtClean="0"/>
              <a:t>‹nr.›</a:t>
            </a:fld>
            <a:endParaRPr lang="da-DK"/>
          </a:p>
        </p:txBody>
      </p:sp>
    </p:spTree>
    <p:extLst>
      <p:ext uri="{BB962C8B-B14F-4D97-AF65-F5344CB8AC3E}">
        <p14:creationId xmlns:p14="http://schemas.microsoft.com/office/powerpoint/2010/main" val="41728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4FE441D-7B5C-4D8F-BD46-D69242AC0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3950A12-F9BB-417C-BE4F-3CFA1307C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0100D4F-CDB6-47F9-A0CA-31592E050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E4340-D25A-4374-AEA7-7D104FE098BA}" type="datetimeFigureOut">
              <a:rPr lang="da-DK" smtClean="0"/>
              <a:t>06-07-2019</a:t>
            </a:fld>
            <a:endParaRPr lang="da-DK"/>
          </a:p>
        </p:txBody>
      </p:sp>
      <p:sp>
        <p:nvSpPr>
          <p:cNvPr id="5" name="Pladsholder til sidefod 4">
            <a:extLst>
              <a:ext uri="{FF2B5EF4-FFF2-40B4-BE49-F238E27FC236}">
                <a16:creationId xmlns:a16="http://schemas.microsoft.com/office/drawing/2014/main" id="{76F84F64-6274-4236-BFD2-0D6FD5230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43E0E7C-A44E-484F-95A6-F1239DF03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EB0DA-45F7-443D-87E4-17F92A8B3FE6}" type="slidenum">
              <a:rPr lang="da-DK" smtClean="0"/>
              <a:t>‹nr.›</a:t>
            </a:fld>
            <a:endParaRPr lang="da-DK"/>
          </a:p>
        </p:txBody>
      </p:sp>
    </p:spTree>
    <p:extLst>
      <p:ext uri="{BB962C8B-B14F-4D97-AF65-F5344CB8AC3E}">
        <p14:creationId xmlns:p14="http://schemas.microsoft.com/office/powerpoint/2010/main" val="2755743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e hvid blomst kronblad daisy elsker hjerte forÃ¥r urt botanik gul have flora wildflower blomster tÃ¦t pÃ¥ hjerteformet serie blomster blomstrende plante daisy familie blomsterbuket blomst hjerte hvid okseÃ¸je jord plante Chamaemelum nobile marguerite daisy chrysanths">
            <a:extLst>
              <a:ext uri="{FF2B5EF4-FFF2-40B4-BE49-F238E27FC236}">
                <a16:creationId xmlns:a16="http://schemas.microsoft.com/office/drawing/2014/main" id="{ED05B778-884B-4BE2-8965-C9E7B567FF3D}"/>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2329AF7-C2C0-4A09-9B34-E7B750B5C775}"/>
              </a:ext>
            </a:extLst>
          </p:cNvPr>
          <p:cNvSpPr>
            <a:spLocks noGrp="1"/>
          </p:cNvSpPr>
          <p:nvPr>
            <p:ph type="ctrTitle"/>
          </p:nvPr>
        </p:nvSpPr>
        <p:spPr>
          <a:xfrm>
            <a:off x="4387349" y="1200152"/>
            <a:ext cx="6897171" cy="4457696"/>
          </a:xfrm>
        </p:spPr>
        <p:txBody>
          <a:bodyPr anchor="ctr">
            <a:normAutofit/>
          </a:bodyPr>
          <a:lstStyle/>
          <a:p>
            <a:pPr algn="l"/>
            <a:r>
              <a:rPr lang="da-DK" sz="8000" dirty="0">
                <a:solidFill>
                  <a:srgbClr val="FFFFFF"/>
                </a:solidFill>
              </a:rPr>
              <a:t>At være et hjerte</a:t>
            </a:r>
          </a:p>
        </p:txBody>
      </p:sp>
      <p:sp>
        <p:nvSpPr>
          <p:cNvPr id="3" name="Undertitel 2">
            <a:extLst>
              <a:ext uri="{FF2B5EF4-FFF2-40B4-BE49-F238E27FC236}">
                <a16:creationId xmlns:a16="http://schemas.microsoft.com/office/drawing/2014/main" id="{017FE926-2629-4F4D-813D-E1263BD9383C}"/>
              </a:ext>
            </a:extLst>
          </p:cNvPr>
          <p:cNvSpPr>
            <a:spLocks noGrp="1"/>
          </p:cNvSpPr>
          <p:nvPr>
            <p:ph type="subTitle" idx="1"/>
          </p:nvPr>
        </p:nvSpPr>
        <p:spPr>
          <a:xfrm>
            <a:off x="849963" y="1200152"/>
            <a:ext cx="2816535" cy="4457696"/>
          </a:xfrm>
        </p:spPr>
        <p:txBody>
          <a:bodyPr anchor="ctr">
            <a:normAutofit/>
          </a:bodyPr>
          <a:lstStyle/>
          <a:p>
            <a:pPr algn="r"/>
            <a:r>
              <a:rPr lang="da-DK" sz="4000" dirty="0">
                <a:solidFill>
                  <a:srgbClr val="FFFF00"/>
                </a:solidFill>
              </a:rPr>
              <a:t>individ</a:t>
            </a:r>
          </a:p>
        </p:txBody>
      </p:sp>
    </p:spTree>
    <p:extLst>
      <p:ext uri="{BB962C8B-B14F-4D97-AF65-F5344CB8AC3E}">
        <p14:creationId xmlns:p14="http://schemas.microsoft.com/office/powerpoint/2010/main" val="419151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e hvid blomst kronblad daisy elsker hjerte forÃ¥r urt botanik gul have flora wildflower blomster tÃ¦t pÃ¥ hjerteformet serie blomster blomstrende plante daisy familie blomsterbuket blomst hjerte hvid okseÃ¸je jord plante Chamaemelum nobile marguerite daisy chrysanths">
            <a:extLst>
              <a:ext uri="{FF2B5EF4-FFF2-40B4-BE49-F238E27FC236}">
                <a16:creationId xmlns:a16="http://schemas.microsoft.com/office/drawing/2014/main" id="{ED05B778-884B-4BE2-8965-C9E7B567FF3D}"/>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2329AF7-C2C0-4A09-9B34-E7B750B5C775}"/>
              </a:ext>
            </a:extLst>
          </p:cNvPr>
          <p:cNvSpPr>
            <a:spLocks noGrp="1"/>
          </p:cNvSpPr>
          <p:nvPr>
            <p:ph type="ctrTitle"/>
          </p:nvPr>
        </p:nvSpPr>
        <p:spPr>
          <a:xfrm>
            <a:off x="4387349" y="1200152"/>
            <a:ext cx="6897171" cy="4457696"/>
          </a:xfrm>
        </p:spPr>
        <p:txBody>
          <a:bodyPr anchor="ctr">
            <a:normAutofit/>
          </a:bodyPr>
          <a:lstStyle/>
          <a:p>
            <a:pPr algn="l"/>
            <a:r>
              <a:rPr lang="da-DK" sz="8000" dirty="0">
                <a:solidFill>
                  <a:srgbClr val="FFFFFF"/>
                </a:solidFill>
              </a:rPr>
              <a:t>At være et hjerte</a:t>
            </a:r>
          </a:p>
        </p:txBody>
      </p:sp>
      <p:sp>
        <p:nvSpPr>
          <p:cNvPr id="3" name="Undertitel 2">
            <a:extLst>
              <a:ext uri="{FF2B5EF4-FFF2-40B4-BE49-F238E27FC236}">
                <a16:creationId xmlns:a16="http://schemas.microsoft.com/office/drawing/2014/main" id="{017FE926-2629-4F4D-813D-E1263BD9383C}"/>
              </a:ext>
            </a:extLst>
          </p:cNvPr>
          <p:cNvSpPr>
            <a:spLocks noGrp="1"/>
          </p:cNvSpPr>
          <p:nvPr>
            <p:ph type="subTitle" idx="1"/>
          </p:nvPr>
        </p:nvSpPr>
        <p:spPr>
          <a:xfrm>
            <a:off x="849963" y="1200152"/>
            <a:ext cx="2816535" cy="4457696"/>
          </a:xfrm>
        </p:spPr>
        <p:txBody>
          <a:bodyPr anchor="ctr">
            <a:normAutofit/>
          </a:bodyPr>
          <a:lstStyle/>
          <a:p>
            <a:pPr algn="r"/>
            <a:r>
              <a:rPr lang="da-DK" sz="4000" dirty="0">
                <a:solidFill>
                  <a:srgbClr val="FFFF00"/>
                </a:solidFill>
              </a:rPr>
              <a:t>fællesskab</a:t>
            </a:r>
          </a:p>
        </p:txBody>
      </p:sp>
    </p:spTree>
    <p:extLst>
      <p:ext uri="{BB962C8B-B14F-4D97-AF65-F5344CB8AC3E}">
        <p14:creationId xmlns:p14="http://schemas.microsoft.com/office/powerpoint/2010/main" val="256861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07599-4D6C-4C1D-B25B-FA973643C573}"/>
              </a:ext>
            </a:extLst>
          </p:cNvPr>
          <p:cNvSpPr>
            <a:spLocks noGrp="1"/>
          </p:cNvSpPr>
          <p:nvPr>
            <p:ph type="title"/>
          </p:nvPr>
        </p:nvSpPr>
        <p:spPr>
          <a:xfrm>
            <a:off x="648929" y="629266"/>
            <a:ext cx="3651467" cy="1676603"/>
          </a:xfrm>
        </p:spPr>
        <p:txBody>
          <a:bodyPr>
            <a:normAutofit/>
          </a:bodyPr>
          <a:lstStyle/>
          <a:p>
            <a:r>
              <a:rPr lang="da-DK" dirty="0"/>
              <a:t>Det gode fællesskab</a:t>
            </a:r>
          </a:p>
        </p:txBody>
      </p:sp>
      <p:sp>
        <p:nvSpPr>
          <p:cNvPr id="3" name="Pladsholder til indhold 2">
            <a:extLst>
              <a:ext uri="{FF2B5EF4-FFF2-40B4-BE49-F238E27FC236}">
                <a16:creationId xmlns:a16="http://schemas.microsoft.com/office/drawing/2014/main" id="{6B4BEA9D-9B66-413A-8A9C-21D962647904}"/>
              </a:ext>
            </a:extLst>
          </p:cNvPr>
          <p:cNvSpPr>
            <a:spLocks noGrp="1"/>
          </p:cNvSpPr>
          <p:nvPr>
            <p:ph idx="1"/>
          </p:nvPr>
        </p:nvSpPr>
        <p:spPr>
          <a:xfrm>
            <a:off x="648931" y="2438400"/>
            <a:ext cx="3651466" cy="3785419"/>
          </a:xfrm>
        </p:spPr>
        <p:txBody>
          <a:bodyPr>
            <a:normAutofit/>
          </a:bodyPr>
          <a:lstStyle/>
          <a:p>
            <a:pPr marL="0" indent="0">
              <a:buNone/>
            </a:pPr>
            <a:r>
              <a:rPr lang="da-DK" sz="1700" dirty="0"/>
              <a:t>Det gode fællesskab er det </a:t>
            </a:r>
            <a:r>
              <a:rPr lang="da-DK" sz="1700" b="1" i="1" dirty="0"/>
              <a:t>ligeværdige</a:t>
            </a:r>
            <a:r>
              <a:rPr lang="da-DK" sz="1700" dirty="0"/>
              <a:t> fællesskab</a:t>
            </a:r>
          </a:p>
          <a:p>
            <a:r>
              <a:rPr lang="da-DK" sz="1700" dirty="0"/>
              <a:t>Som venner</a:t>
            </a:r>
          </a:p>
          <a:p>
            <a:r>
              <a:rPr lang="da-DK" sz="1700" dirty="0"/>
              <a:t>Som kammerater</a:t>
            </a:r>
          </a:p>
          <a:p>
            <a:r>
              <a:rPr lang="da-DK" sz="1700" dirty="0"/>
              <a:t>Som kærester</a:t>
            </a:r>
          </a:p>
          <a:p>
            <a:r>
              <a:rPr lang="da-DK" sz="1700" dirty="0"/>
              <a:t>Som ægtefæller</a:t>
            </a:r>
          </a:p>
          <a:p>
            <a:r>
              <a:rPr lang="da-DK" sz="1700" dirty="0"/>
              <a:t>Som søskende</a:t>
            </a:r>
          </a:p>
          <a:p>
            <a:r>
              <a:rPr lang="da-DK" sz="1700" dirty="0"/>
              <a:t>Som borgere</a:t>
            </a:r>
          </a:p>
          <a:p>
            <a:r>
              <a:rPr lang="da-DK" sz="1700" dirty="0"/>
              <a:t>Som naboer</a:t>
            </a:r>
          </a:p>
          <a:p>
            <a:pPr marL="0" indent="0">
              <a:buNone/>
            </a:pPr>
            <a:r>
              <a:rPr lang="da-DK" sz="1700" dirty="0"/>
              <a:t>Hvad betyder </a:t>
            </a:r>
            <a:r>
              <a:rPr lang="da-DK" sz="1700" b="1" dirty="0"/>
              <a:t>ligeværdig</a:t>
            </a:r>
            <a:r>
              <a:rPr lang="da-DK" sz="1700" dirty="0"/>
              <a:t>, for vi er jo meget forskellige?</a:t>
            </a:r>
          </a:p>
        </p:txBody>
      </p:sp>
      <p:pic>
        <p:nvPicPr>
          <p:cNvPr id="3076" name="Picture 4" descr="hÃ¥nd gruppe blomst lilla lÃ¸b mÃ¸de elsker orange mad grÃ¸n rÃ¸d symbol farve flip flop blÃ¥ venskab farverig gul kurv bred vifte cirkel sandal ballerina farve sko regnbue palet hold venner fodtÃ¸j flerfarvede mangfoldighed samarbejde spektrum ikon flerfarvet samvÃ¦r tolv lighed stolthed LGBT- blanding">
            <a:extLst>
              <a:ext uri="{FF2B5EF4-FFF2-40B4-BE49-F238E27FC236}">
                <a16:creationId xmlns:a16="http://schemas.microsoft.com/office/drawing/2014/main" id="{88060AD3-DF1F-4D6C-9E54-81A05C91D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87" r="-2" b="61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 name="Picture 10" descr="strand,hav,sand,gruppe,mennesker,hoppe">
            <a:extLst>
              <a:ext uri="{FF2B5EF4-FFF2-40B4-BE49-F238E27FC236}">
                <a16:creationId xmlns:a16="http://schemas.microsoft.com/office/drawing/2014/main" id="{D7BB6E50-B13C-40F8-ADB0-279130D3A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2" r="-1" b="6765"/>
          <a:stretch/>
        </p:blipFill>
        <p:spPr bwMode="auto">
          <a:xfrm>
            <a:off x="321734" y="321732"/>
            <a:ext cx="5730068" cy="30671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undehvalp,hund,nuttet,elsker,kat,pattedyr">
            <a:extLst>
              <a:ext uri="{FF2B5EF4-FFF2-40B4-BE49-F238E27FC236}">
                <a16:creationId xmlns:a16="http://schemas.microsoft.com/office/drawing/2014/main" id="{31FBA3B8-AD9B-4EBD-A5B1-271E86307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1" r="25213" b="-4"/>
          <a:stretch/>
        </p:blipFill>
        <p:spPr bwMode="auto">
          <a:xfrm>
            <a:off x="321735" y="3469102"/>
            <a:ext cx="2823886" cy="30697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ruktur Spille farve fÃ¦llesskab farverig sammen legetÃ¸j brÃ¦tspil sociale medier hold sport tal spil netvÃ¦rk interaktiv spille sten placeret netvÃ¦rk netvÃ¦rksbaserede indendÃ¸rs spil og sport tabletop spil">
            <a:extLst>
              <a:ext uri="{FF2B5EF4-FFF2-40B4-BE49-F238E27FC236}">
                <a16:creationId xmlns:a16="http://schemas.microsoft.com/office/drawing/2014/main" id="{1B8C3000-0E3F-4684-B501-A54DDF436F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43" r="17196" b="4"/>
          <a:stretch/>
        </p:blipFill>
        <p:spPr bwMode="auto">
          <a:xfrm>
            <a:off x="3227917" y="3459480"/>
            <a:ext cx="2823886" cy="307678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erson mennesker forÃ¥r farve barn blÃ¥ venskab barndom kÃ¦reste piger venner interaktion">
            <a:extLst>
              <a:ext uri="{FF2B5EF4-FFF2-40B4-BE49-F238E27FC236}">
                <a16:creationId xmlns:a16="http://schemas.microsoft.com/office/drawing/2014/main" id="{3B057E54-097A-4C29-933C-B5A7E05E72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95" r="26555"/>
          <a:stretch/>
        </p:blipFill>
        <p:spPr bwMode="auto">
          <a:xfrm>
            <a:off x="6134100" y="321732"/>
            <a:ext cx="5736165"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8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5C64E20-6CBF-4A13-8D41-AE11D83FC80F}"/>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927382" y="1619250"/>
            <a:ext cx="2641188" cy="3343275"/>
          </a:xfrm>
          <a:prstGeom prst="rect">
            <a:avLst/>
          </a:prstGeom>
        </p:spPr>
      </p:pic>
      <p:pic>
        <p:nvPicPr>
          <p:cNvPr id="39938" name="Picture 2" descr="http://www.dimaria.dk/images/feed/product/den_stoerste_glaede_s2-p.jpg">
            <a:extLst>
              <a:ext uri="{FF2B5EF4-FFF2-40B4-BE49-F238E27FC236}">
                <a16:creationId xmlns:a16="http://schemas.microsoft.com/office/drawing/2014/main" id="{053AE806-DB2A-410C-8959-B0E9A45983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75"/>
          <a:stretch/>
        </p:blipFill>
        <p:spPr bwMode="auto">
          <a:xfrm>
            <a:off x="4963208" y="551878"/>
            <a:ext cx="5888737" cy="5478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a:extLst>
              <a:ext uri="{FF2B5EF4-FFF2-40B4-BE49-F238E27FC236}">
                <a16:creationId xmlns:a16="http://schemas.microsoft.com/office/drawing/2014/main" id="{29A11435-8793-46D7-BFF3-12F254A568A9}"/>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211526" y="4962525"/>
            <a:ext cx="2072899" cy="604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1011D-A439-4C4B-AAFB-A91B4DEC643D}"/>
              </a:ext>
            </a:extLst>
          </p:cNvPr>
          <p:cNvSpPr>
            <a:spLocks noGrp="1"/>
          </p:cNvSpPr>
          <p:nvPr>
            <p:ph type="title"/>
          </p:nvPr>
        </p:nvSpPr>
        <p:spPr>
          <a:xfrm>
            <a:off x="655320" y="365125"/>
            <a:ext cx="5120114" cy="1692794"/>
          </a:xfrm>
        </p:spPr>
        <p:txBody>
          <a:bodyPr>
            <a:normAutofit/>
          </a:bodyPr>
          <a:lstStyle/>
          <a:p>
            <a:r>
              <a:rPr lang="da-DK" dirty="0"/>
              <a:t>At være et individ</a:t>
            </a: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6AFD6419-3824-4AEC-AC1F-4464A8EDCE70}"/>
              </a:ext>
            </a:extLst>
          </p:cNvPr>
          <p:cNvSpPr>
            <a:spLocks noGrp="1"/>
          </p:cNvSpPr>
          <p:nvPr>
            <p:ph idx="1"/>
          </p:nvPr>
        </p:nvSpPr>
        <p:spPr>
          <a:xfrm>
            <a:off x="655321" y="2575034"/>
            <a:ext cx="5120113" cy="3462228"/>
          </a:xfrm>
        </p:spPr>
        <p:txBody>
          <a:bodyPr>
            <a:normAutofit lnSpcReduction="10000"/>
          </a:bodyPr>
          <a:lstStyle/>
          <a:p>
            <a:r>
              <a:rPr lang="da-DK" sz="1800" dirty="0"/>
              <a:t>Individ = </a:t>
            </a:r>
            <a:r>
              <a:rPr lang="da-DK" sz="1800" dirty="0" err="1"/>
              <a:t>in-divid</a:t>
            </a:r>
            <a:r>
              <a:rPr lang="da-DK" sz="1800" dirty="0"/>
              <a:t> = </a:t>
            </a:r>
            <a:r>
              <a:rPr lang="da-DK" sz="1800" dirty="0" err="1"/>
              <a:t>u-delelig</a:t>
            </a:r>
            <a:endParaRPr lang="da-DK" sz="1800" dirty="0"/>
          </a:p>
          <a:p>
            <a:r>
              <a:rPr lang="da-DK" sz="1800" dirty="0"/>
              <a:t>Individ = et selvstændigt levende væsen</a:t>
            </a:r>
          </a:p>
          <a:p>
            <a:r>
              <a:rPr lang="da-DK" sz="1800" dirty="0"/>
              <a:t>Individ = unik og uerstattelig</a:t>
            </a:r>
          </a:p>
          <a:p>
            <a:r>
              <a:rPr lang="da-DK" sz="1800" dirty="0"/>
              <a:t>Individ = frihed til at holde af</a:t>
            </a:r>
          </a:p>
          <a:p>
            <a:r>
              <a:rPr lang="da-DK" sz="1800" dirty="0"/>
              <a:t>Individ = ALENE</a:t>
            </a:r>
          </a:p>
          <a:p>
            <a:r>
              <a:rPr lang="da-DK" sz="1800" dirty="0"/>
              <a:t>Individ = Jeg er et selv og den eneste, der kan mærke, at jeg er et hjerte</a:t>
            </a:r>
          </a:p>
          <a:p>
            <a:r>
              <a:rPr lang="da-DK" sz="1800" dirty="0"/>
              <a:t>Man kan ikke mærke andres glæde og smerte, kun vise medfølelse (empati)</a:t>
            </a:r>
          </a:p>
          <a:p>
            <a:r>
              <a:rPr lang="da-DK" sz="1800" dirty="0"/>
              <a:t>At være alene betyder, at alle mennesker også oplever ensomhed</a:t>
            </a:r>
          </a:p>
          <a:p>
            <a:endParaRPr lang="da-DK" sz="1800" dirty="0"/>
          </a:p>
          <a:p>
            <a:endParaRPr lang="da-DK" sz="1800" dirty="0"/>
          </a:p>
          <a:p>
            <a:endParaRPr lang="da-DK" sz="1800" dirty="0"/>
          </a:p>
        </p:txBody>
      </p:sp>
      <p:pic>
        <p:nvPicPr>
          <p:cNvPr id="1028" name="Picture 4" descr="himmel eventyr hoppe hoppe blÃ¥ ekstrem sport stÃ¥ pÃ¥ ski faldskÃ¦rm sport faldskÃ¦rmsudspring air sport atmosfÃ¦re af jord windsports tandem faldskÃ¦rmsudspring">
            <a:extLst>
              <a:ext uri="{FF2B5EF4-FFF2-40B4-BE49-F238E27FC236}">
                <a16:creationId xmlns:a16="http://schemas.microsoft.com/office/drawing/2014/main" id="{201C2D38-D354-42C3-BC6D-0042400A98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84" r="1057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8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37BE6-D03D-44E1-8BF4-9A56EF5DE4EE}"/>
              </a:ext>
            </a:extLst>
          </p:cNvPr>
          <p:cNvSpPr>
            <a:spLocks noGrp="1"/>
          </p:cNvSpPr>
          <p:nvPr>
            <p:ph type="title"/>
          </p:nvPr>
        </p:nvSpPr>
        <p:spPr>
          <a:xfrm>
            <a:off x="4965430" y="629268"/>
            <a:ext cx="6586491" cy="1286160"/>
          </a:xfrm>
        </p:spPr>
        <p:txBody>
          <a:bodyPr anchor="b">
            <a:normAutofit/>
          </a:bodyPr>
          <a:lstStyle/>
          <a:p>
            <a:r>
              <a:rPr lang="da-DK" dirty="0"/>
              <a:t>At være et hjerte</a:t>
            </a:r>
          </a:p>
        </p:txBody>
      </p:sp>
      <p:pic>
        <p:nvPicPr>
          <p:cNvPr id="4" name="Picture 5" descr="mauritius">
            <a:extLst>
              <a:ext uri="{FF2B5EF4-FFF2-40B4-BE49-F238E27FC236}">
                <a16:creationId xmlns:a16="http://schemas.microsoft.com/office/drawing/2014/main" id="{CFEBEDB4-B5D9-47D5-B557-B4DD3F17B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73" r="4175"/>
          <a:stretch/>
        </p:blipFill>
        <p:spPr>
          <a:xfrm>
            <a:off x="20" y="10"/>
            <a:ext cx="4635571" cy="6857990"/>
          </a:xfrm>
          <a:prstGeom prst="rect">
            <a:avLst/>
          </a:prstGeom>
          <a:noFill/>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325A"/>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06C2B52C-1443-4218-92FD-E5DC8EA19606}"/>
              </a:ext>
            </a:extLst>
          </p:cNvPr>
          <p:cNvSpPr>
            <a:spLocks noGrp="1"/>
          </p:cNvSpPr>
          <p:nvPr>
            <p:ph idx="1"/>
          </p:nvPr>
        </p:nvSpPr>
        <p:spPr>
          <a:xfrm>
            <a:off x="4965431" y="2438400"/>
            <a:ext cx="6586489" cy="3785419"/>
          </a:xfrm>
        </p:spPr>
        <p:txBody>
          <a:bodyPr>
            <a:normAutofit/>
          </a:bodyPr>
          <a:lstStyle/>
          <a:p>
            <a:r>
              <a:rPr lang="da-DK" sz="2000" dirty="0"/>
              <a:t>Man kan kun </a:t>
            </a:r>
            <a:r>
              <a:rPr lang="da-DK" sz="2000" i="1" dirty="0"/>
              <a:t>symbolisere</a:t>
            </a:r>
            <a:r>
              <a:rPr lang="da-DK" sz="2000" dirty="0"/>
              <a:t> det at være et hjerte. Et hjerte har ikke noget billede og vejer ingenting, men fylder hele mennesket</a:t>
            </a:r>
          </a:p>
          <a:p>
            <a:r>
              <a:rPr lang="da-DK" sz="2000" dirty="0"/>
              <a:t>Et hjerte kan holde af og blive holdt af</a:t>
            </a:r>
          </a:p>
          <a:p>
            <a:r>
              <a:rPr lang="da-DK" sz="2000" dirty="0"/>
              <a:t>Hvad er forskellen på at have et hjerte og være et hjerte?</a:t>
            </a:r>
          </a:p>
          <a:p>
            <a:r>
              <a:rPr lang="da-DK" sz="2000" dirty="0"/>
              <a:t>Hvor meget kan man undvære og stadig være et menneske? – Man kan fx godt undvære en fod</a:t>
            </a:r>
          </a:p>
          <a:p>
            <a:r>
              <a:rPr lang="da-DK" sz="2000" dirty="0"/>
              <a:t>Find ord med hjerte: Fx at være hjerteløs, at være barmhjertig, … </a:t>
            </a:r>
          </a:p>
          <a:p>
            <a:r>
              <a:rPr lang="da-DK" sz="2000" dirty="0"/>
              <a:t>Find flere betydninger og begreber knyttet til ordet hjerte</a:t>
            </a:r>
          </a:p>
        </p:txBody>
      </p:sp>
    </p:spTree>
    <p:extLst>
      <p:ext uri="{BB962C8B-B14F-4D97-AF65-F5344CB8AC3E}">
        <p14:creationId xmlns:p14="http://schemas.microsoft.com/office/powerpoint/2010/main" val="52346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el 1">
            <a:extLst>
              <a:ext uri="{FF2B5EF4-FFF2-40B4-BE49-F238E27FC236}">
                <a16:creationId xmlns:a16="http://schemas.microsoft.com/office/drawing/2014/main" id="{2AE5C1F2-AF1D-4548-83C1-C344F9E2294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altLang="da-DK" sz="4800" kern="1200" dirty="0">
                <a:solidFill>
                  <a:srgbClr val="FFFFFF"/>
                </a:solidFill>
                <a:latin typeface="+mj-lt"/>
                <a:ea typeface="+mj-ea"/>
                <a:cs typeface="+mj-cs"/>
              </a:rPr>
              <a:t>Kan et </a:t>
            </a:r>
            <a:r>
              <a:rPr lang="en-US" altLang="da-DK" sz="4800" kern="1200" dirty="0" err="1">
                <a:solidFill>
                  <a:srgbClr val="FFFFFF"/>
                </a:solidFill>
                <a:latin typeface="+mj-lt"/>
                <a:ea typeface="+mj-ea"/>
                <a:cs typeface="+mj-cs"/>
              </a:rPr>
              <a:t>hjerte</a:t>
            </a:r>
            <a:r>
              <a:rPr lang="en-US" altLang="da-DK" sz="4800" kern="1200" dirty="0">
                <a:solidFill>
                  <a:srgbClr val="FFFFFF"/>
                </a:solidFill>
                <a:latin typeface="+mj-lt"/>
                <a:ea typeface="+mj-ea"/>
                <a:cs typeface="+mj-cs"/>
              </a:rPr>
              <a:t> </a:t>
            </a:r>
            <a:r>
              <a:rPr lang="en-US" altLang="da-DK" sz="4800" kern="1200" dirty="0" err="1">
                <a:solidFill>
                  <a:srgbClr val="FFFFFF"/>
                </a:solidFill>
                <a:latin typeface="+mj-lt"/>
                <a:ea typeface="+mj-ea"/>
                <a:cs typeface="+mj-cs"/>
              </a:rPr>
              <a:t>forstene</a:t>
            </a:r>
            <a:r>
              <a:rPr lang="en-US" altLang="da-DK" sz="4800" kern="1200" dirty="0">
                <a:solidFill>
                  <a:srgbClr val="FFFFFF"/>
                </a:solidFill>
                <a:latin typeface="+mj-lt"/>
                <a:ea typeface="+mj-ea"/>
                <a:cs typeface="+mj-cs"/>
              </a:rPr>
              <a:t> ?</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7651" name="Picture 2" descr="http://www.christart.com/IMAGES-art9ab/clipart/253/stone-heart.png">
            <a:extLst>
              <a:ext uri="{FF2B5EF4-FFF2-40B4-BE49-F238E27FC236}">
                <a16:creationId xmlns:a16="http://schemas.microsoft.com/office/drawing/2014/main" id="{FAE1A729-139B-4DD2-8D54-B50CD8E386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754209"/>
            <a:ext cx="6553545" cy="5357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a:extLst>
              <a:ext uri="{FF2B5EF4-FFF2-40B4-BE49-F238E27FC236}">
                <a16:creationId xmlns:a16="http://schemas.microsoft.com/office/drawing/2014/main" id="{A9EF3531-84C4-487F-A0A1-A8791BEA1064}"/>
              </a:ext>
            </a:extLst>
          </p:cNvPr>
          <p:cNvSpPr txBox="1"/>
          <p:nvPr/>
        </p:nvSpPr>
        <p:spPr>
          <a:xfrm>
            <a:off x="1032209" y="4458857"/>
            <a:ext cx="2904624" cy="461665"/>
          </a:xfrm>
          <a:prstGeom prst="rect">
            <a:avLst/>
          </a:prstGeom>
          <a:noFill/>
        </p:spPr>
        <p:txBody>
          <a:bodyPr wrap="square" rtlCol="0">
            <a:spAutoFit/>
          </a:bodyPr>
          <a:lstStyle/>
          <a:p>
            <a:pPr algn="ctr"/>
            <a:r>
              <a:rPr lang="da-DK" sz="2400" dirty="0">
                <a:solidFill>
                  <a:schemeClr val="bg1"/>
                </a:solidFill>
              </a:rPr>
              <a:t>Se video, delemne 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e hvid blomst kronblad daisy elsker hjerte forÃ¥r urt botanik gul have flora wildflower blomster tÃ¦t pÃ¥ hjerteformet serie blomster blomstrende plante daisy familie blomsterbuket blomst hjerte hvid okseÃ¸je jord plante Chamaemelum nobile marguerite daisy chrysanths">
            <a:extLst>
              <a:ext uri="{FF2B5EF4-FFF2-40B4-BE49-F238E27FC236}">
                <a16:creationId xmlns:a16="http://schemas.microsoft.com/office/drawing/2014/main" id="{ED05B778-884B-4BE2-8965-C9E7B567FF3D}"/>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2329AF7-C2C0-4A09-9B34-E7B750B5C775}"/>
              </a:ext>
            </a:extLst>
          </p:cNvPr>
          <p:cNvSpPr>
            <a:spLocks noGrp="1"/>
          </p:cNvSpPr>
          <p:nvPr>
            <p:ph type="ctrTitle"/>
          </p:nvPr>
        </p:nvSpPr>
        <p:spPr>
          <a:xfrm>
            <a:off x="4387349" y="1200152"/>
            <a:ext cx="6897171" cy="4457696"/>
          </a:xfrm>
        </p:spPr>
        <p:txBody>
          <a:bodyPr anchor="ctr">
            <a:normAutofit/>
          </a:bodyPr>
          <a:lstStyle/>
          <a:p>
            <a:pPr algn="l"/>
            <a:r>
              <a:rPr lang="da-DK" sz="8000" dirty="0">
                <a:solidFill>
                  <a:srgbClr val="FFFFFF"/>
                </a:solidFill>
              </a:rPr>
              <a:t>At være et hjerte</a:t>
            </a:r>
          </a:p>
        </p:txBody>
      </p:sp>
      <p:sp>
        <p:nvSpPr>
          <p:cNvPr id="3" name="Undertitel 2">
            <a:extLst>
              <a:ext uri="{FF2B5EF4-FFF2-40B4-BE49-F238E27FC236}">
                <a16:creationId xmlns:a16="http://schemas.microsoft.com/office/drawing/2014/main" id="{017FE926-2629-4F4D-813D-E1263BD9383C}"/>
              </a:ext>
            </a:extLst>
          </p:cNvPr>
          <p:cNvSpPr>
            <a:spLocks noGrp="1"/>
          </p:cNvSpPr>
          <p:nvPr>
            <p:ph type="subTitle" idx="1"/>
          </p:nvPr>
        </p:nvSpPr>
        <p:spPr>
          <a:xfrm>
            <a:off x="849963" y="1200152"/>
            <a:ext cx="2816535" cy="4457696"/>
          </a:xfrm>
        </p:spPr>
        <p:txBody>
          <a:bodyPr anchor="ctr">
            <a:normAutofit/>
          </a:bodyPr>
          <a:lstStyle/>
          <a:p>
            <a:pPr algn="r"/>
            <a:r>
              <a:rPr lang="da-DK" sz="4000" dirty="0">
                <a:solidFill>
                  <a:srgbClr val="FFFF00"/>
                </a:solidFill>
              </a:rPr>
              <a:t>ensomhed</a:t>
            </a:r>
          </a:p>
        </p:txBody>
      </p:sp>
    </p:spTree>
    <p:extLst>
      <p:ext uri="{BB962C8B-B14F-4D97-AF65-F5344CB8AC3E}">
        <p14:creationId xmlns:p14="http://schemas.microsoft.com/office/powerpoint/2010/main" val="324764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AB838-E55D-47C1-8CA5-EEA6B1DAB360}"/>
              </a:ext>
            </a:extLst>
          </p:cNvPr>
          <p:cNvSpPr>
            <a:spLocks noGrp="1"/>
          </p:cNvSpPr>
          <p:nvPr>
            <p:ph type="title"/>
          </p:nvPr>
        </p:nvSpPr>
        <p:spPr>
          <a:xfrm>
            <a:off x="1571811" y="1573586"/>
            <a:ext cx="9122584" cy="1325563"/>
          </a:xfrm>
        </p:spPr>
        <p:txBody>
          <a:bodyPr>
            <a:normAutofit/>
          </a:bodyPr>
          <a:lstStyle/>
          <a:p>
            <a:r>
              <a:rPr lang="da-DK" dirty="0"/>
              <a:t>At overvinde ensomheden med fællesskab</a:t>
            </a:r>
          </a:p>
        </p:txBody>
      </p:sp>
      <p:sp>
        <p:nvSpPr>
          <p:cNvPr id="3" name="Pladsholder til indhold 2">
            <a:extLst>
              <a:ext uri="{FF2B5EF4-FFF2-40B4-BE49-F238E27FC236}">
                <a16:creationId xmlns:a16="http://schemas.microsoft.com/office/drawing/2014/main" id="{A8B75343-F3AC-41E1-8119-E2B941B4BEF5}"/>
              </a:ext>
            </a:extLst>
          </p:cNvPr>
          <p:cNvSpPr>
            <a:spLocks noGrp="1"/>
          </p:cNvSpPr>
          <p:nvPr>
            <p:ph idx="1"/>
          </p:nvPr>
        </p:nvSpPr>
        <p:spPr>
          <a:xfrm>
            <a:off x="1571811" y="3060017"/>
            <a:ext cx="6066118" cy="2438546"/>
          </a:xfrm>
        </p:spPr>
        <p:txBody>
          <a:bodyPr>
            <a:normAutofit/>
          </a:bodyPr>
          <a:lstStyle/>
          <a:p>
            <a:pPr marL="0" indent="0">
              <a:buNone/>
            </a:pPr>
            <a:r>
              <a:rPr lang="da-DK" sz="2200" dirty="0"/>
              <a:t>”Mennesket stilles til alle tider og i alle kulturer over for løsningen af ét og samme problem, nemlig hvordan det skal overvinde sin ensomhed, hvordan det skal nå frem til en forening med andre, hvordan det skal overskride sin egen individuelle tilværelse og blive et led i en større helhed.”</a:t>
            </a:r>
          </a:p>
          <a:p>
            <a:pPr marL="0" indent="0">
              <a:buNone/>
            </a:pPr>
            <a:r>
              <a:rPr lang="da-DK" sz="2200" dirty="0"/>
              <a:t>(Citat af Erich Fromm 1900-1980)</a:t>
            </a:r>
          </a:p>
        </p:txBody>
      </p:sp>
      <p:sp>
        <p:nvSpPr>
          <p:cNvPr id="7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170" name="Picture 2" descr="Erich Fromm 1974.jpg">
            <a:extLst>
              <a:ext uri="{FF2B5EF4-FFF2-40B4-BE49-F238E27FC236}">
                <a16:creationId xmlns:a16="http://schemas.microsoft.com/office/drawing/2014/main" id="{BDCE1D29-1338-4994-946A-EF63B79426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8151962" y="3262323"/>
            <a:ext cx="2542433" cy="205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43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7CEB6-DC7C-4309-98CE-3932EB8ADFAE}"/>
              </a:ext>
            </a:extLst>
          </p:cNvPr>
          <p:cNvSpPr>
            <a:spLocks noGrp="1"/>
          </p:cNvSpPr>
          <p:nvPr>
            <p:ph type="title"/>
          </p:nvPr>
        </p:nvSpPr>
        <p:spPr>
          <a:xfrm>
            <a:off x="5116878" y="629266"/>
            <a:ext cx="6422849" cy="1676603"/>
          </a:xfrm>
        </p:spPr>
        <p:txBody>
          <a:bodyPr>
            <a:normAutofit/>
          </a:bodyPr>
          <a:lstStyle/>
          <a:p>
            <a:r>
              <a:rPr lang="da-DK"/>
              <a:t>Alene - fællesskab</a:t>
            </a:r>
          </a:p>
        </p:txBody>
      </p:sp>
      <p:sp>
        <p:nvSpPr>
          <p:cNvPr id="139" name="Rectangle 138">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1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gÃ¥,bjerg,gruppe,mennesker,vandring,eventyr">
            <a:extLst>
              <a:ext uri="{FF2B5EF4-FFF2-40B4-BE49-F238E27FC236}">
                <a16:creationId xmlns:a16="http://schemas.microsoft.com/office/drawing/2014/main" id="{5B2943BB-D5EC-46F1-8639-1B23392C00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6" r="5" b="5"/>
          <a:stretch/>
        </p:blipFill>
        <p:spPr bwMode="auto">
          <a:xfrm>
            <a:off x="804672" y="803049"/>
            <a:ext cx="3026664"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landskab,natur,sti,Ã¸demark,gÃ¥,bjerg">
            <a:extLst>
              <a:ext uri="{FF2B5EF4-FFF2-40B4-BE49-F238E27FC236}">
                <a16:creationId xmlns:a16="http://schemas.microsoft.com/office/drawing/2014/main" id="{D0C22D49-E1BE-4BA6-B272-1E7D7DF8F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3" r="8882"/>
          <a:stretch/>
        </p:blipFill>
        <p:spPr bwMode="auto">
          <a:xfrm>
            <a:off x="804672" y="3461344"/>
            <a:ext cx="3026663"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294AE4EE-27C6-4855-BFB2-8CA848E3A143}"/>
              </a:ext>
            </a:extLst>
          </p:cNvPr>
          <p:cNvSpPr>
            <a:spLocks noGrp="1"/>
          </p:cNvSpPr>
          <p:nvPr>
            <p:ph idx="1"/>
          </p:nvPr>
        </p:nvSpPr>
        <p:spPr>
          <a:xfrm>
            <a:off x="5116880" y="2438400"/>
            <a:ext cx="6422848" cy="3785419"/>
          </a:xfrm>
        </p:spPr>
        <p:txBody>
          <a:bodyPr>
            <a:normAutofit/>
          </a:bodyPr>
          <a:lstStyle/>
          <a:p>
            <a:r>
              <a:rPr lang="da-DK" sz="2000"/>
              <a:t>Alle mennesker ønsker både at være alene med sig selv og være sammen med andre</a:t>
            </a:r>
          </a:p>
          <a:p>
            <a:r>
              <a:rPr lang="da-DK" sz="2000"/>
              <a:t>Nogle er meget alene og elsker det</a:t>
            </a:r>
          </a:p>
          <a:p>
            <a:r>
              <a:rPr lang="da-DK" sz="2000"/>
              <a:t>Nogle er meget sociale og elsker det</a:t>
            </a:r>
          </a:p>
          <a:p>
            <a:r>
              <a:rPr lang="da-DK" sz="2000"/>
              <a:t>Ingen elsker ensomhed</a:t>
            </a:r>
          </a:p>
          <a:p>
            <a:r>
              <a:rPr lang="da-DK" sz="2000"/>
              <a:t>Ensomhed har ødelæggende konsekvenser</a:t>
            </a:r>
          </a:p>
          <a:p>
            <a:r>
              <a:rPr lang="da-DK" sz="2000"/>
              <a:t>Hvordan kan ensomhed undgås?</a:t>
            </a:r>
          </a:p>
          <a:p>
            <a:r>
              <a:rPr lang="da-DK" sz="2000"/>
              <a:t>Hvordan bygger man fællesskaber?</a:t>
            </a:r>
          </a:p>
        </p:txBody>
      </p:sp>
    </p:spTree>
    <p:extLst>
      <p:ext uri="{BB962C8B-B14F-4D97-AF65-F5344CB8AC3E}">
        <p14:creationId xmlns:p14="http://schemas.microsoft.com/office/powerpoint/2010/main" val="210824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F2EA76-D859-4DDC-81B8-DA03B39F64F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Ensomhedens konsekvenser</a:t>
            </a:r>
          </a:p>
        </p:txBody>
      </p:sp>
      <p:sp>
        <p:nvSpPr>
          <p:cNvPr id="3" name="Pladsholder til indhold 2">
            <a:extLst>
              <a:ext uri="{FF2B5EF4-FFF2-40B4-BE49-F238E27FC236}">
                <a16:creationId xmlns:a16="http://schemas.microsoft.com/office/drawing/2014/main" id="{9F9C945E-757D-4C22-AD26-50AC6959997F}"/>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err="1">
                <a:solidFill>
                  <a:srgbClr val="FFFFFF"/>
                </a:solidFill>
                <a:latin typeface="+mn-lt"/>
                <a:ea typeface="+mn-ea"/>
                <a:cs typeface="+mn-cs"/>
              </a:rPr>
              <a:t>Hvad</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gør</a:t>
            </a:r>
            <a:r>
              <a:rPr lang="en-US" sz="2400" kern="1200" dirty="0">
                <a:solidFill>
                  <a:srgbClr val="FFFFFF"/>
                </a:solidFill>
                <a:latin typeface="+mn-lt"/>
                <a:ea typeface="+mn-ea"/>
                <a:cs typeface="+mn-cs"/>
              </a:rPr>
              <a:t> man med </a:t>
            </a:r>
            <a:r>
              <a:rPr lang="en-US" sz="2400" kern="1200" dirty="0" err="1">
                <a:solidFill>
                  <a:srgbClr val="FFFFFF"/>
                </a:solidFill>
                <a:latin typeface="+mn-lt"/>
                <a:ea typeface="+mn-ea"/>
                <a:cs typeface="+mn-cs"/>
              </a:rPr>
              <a:t>ensomhedens</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smerte</a:t>
            </a:r>
            <a:r>
              <a:rPr lang="en-US" sz="2400" kern="1200" dirty="0">
                <a:solidFill>
                  <a:srgbClr val="FFFFFF"/>
                </a:solidFill>
                <a:latin typeface="+mn-lt"/>
                <a:ea typeface="+mn-ea"/>
                <a:cs typeface="+mn-cs"/>
              </a:rPr>
              <a:t>?</a:t>
            </a:r>
          </a:p>
        </p:txBody>
      </p:sp>
    </p:spTree>
    <p:extLst>
      <p:ext uri="{BB962C8B-B14F-4D97-AF65-F5344CB8AC3E}">
        <p14:creationId xmlns:p14="http://schemas.microsoft.com/office/powerpoint/2010/main" val="276974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Ã¥nd,mand,person,hÃ¥r,gammel,han-">
            <a:extLst>
              <a:ext uri="{FF2B5EF4-FFF2-40B4-BE49-F238E27FC236}">
                <a16:creationId xmlns:a16="http://schemas.microsoft.com/office/drawing/2014/main" id="{A948311B-D478-4A2C-B4EC-37AFBC47665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883" r="988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A350BBF2-BD64-411C-AC66-677612AE2A14}"/>
              </a:ext>
            </a:extLst>
          </p:cNvPr>
          <p:cNvSpPr>
            <a:spLocks noGrp="1"/>
          </p:cNvSpPr>
          <p:nvPr>
            <p:ph type="title"/>
          </p:nvPr>
        </p:nvSpPr>
        <p:spPr>
          <a:xfrm>
            <a:off x="804998" y="798445"/>
            <a:ext cx="4803636" cy="1311664"/>
          </a:xfrm>
        </p:spPr>
        <p:txBody>
          <a:bodyPr>
            <a:normAutofit/>
          </a:bodyPr>
          <a:lstStyle/>
          <a:p>
            <a:r>
              <a:rPr lang="da-DK" sz="4100">
                <a:solidFill>
                  <a:srgbClr val="000000"/>
                </a:solidFill>
              </a:rPr>
              <a:t>Dårlige løsninger på ensomhedens smerte</a:t>
            </a:r>
          </a:p>
        </p:txBody>
      </p:sp>
      <p:sp>
        <p:nvSpPr>
          <p:cNvPr id="3" name="Pladsholder til indhold 2">
            <a:extLst>
              <a:ext uri="{FF2B5EF4-FFF2-40B4-BE49-F238E27FC236}">
                <a16:creationId xmlns:a16="http://schemas.microsoft.com/office/drawing/2014/main" id="{896EC284-D77C-432E-9CEB-0657F4449682}"/>
              </a:ext>
            </a:extLst>
          </p:cNvPr>
          <p:cNvSpPr>
            <a:spLocks noGrp="1"/>
          </p:cNvSpPr>
          <p:nvPr>
            <p:ph idx="1"/>
          </p:nvPr>
        </p:nvSpPr>
        <p:spPr>
          <a:xfrm>
            <a:off x="804997" y="2272143"/>
            <a:ext cx="4706803" cy="3788830"/>
          </a:xfrm>
        </p:spPr>
        <p:txBody>
          <a:bodyPr anchor="ctr">
            <a:normAutofit/>
          </a:bodyPr>
          <a:lstStyle/>
          <a:p>
            <a:r>
              <a:rPr lang="da-DK" sz="2000">
                <a:solidFill>
                  <a:srgbClr val="000000"/>
                </a:solidFill>
              </a:rPr>
              <a:t>Bedøve smerten – det fører til afhængighed</a:t>
            </a:r>
          </a:p>
          <a:p>
            <a:r>
              <a:rPr lang="da-DK" sz="2000">
                <a:solidFill>
                  <a:srgbClr val="000000"/>
                </a:solidFill>
              </a:rPr>
              <a:t>Søge dårlige venner – det fører til kriminalitet</a:t>
            </a:r>
          </a:p>
          <a:p>
            <a:r>
              <a:rPr lang="da-DK" sz="2000">
                <a:solidFill>
                  <a:srgbClr val="000000"/>
                </a:solidFill>
              </a:rPr>
              <a:t>Underkaste sig en lederskikkelse – det fører til ensretning og manglende selvstændighed</a:t>
            </a:r>
          </a:p>
          <a:p>
            <a:r>
              <a:rPr lang="da-DK" sz="2000">
                <a:solidFill>
                  <a:srgbClr val="000000"/>
                </a:solidFill>
              </a:rPr>
              <a:t>Arbejde overdrevent – det fører til stress</a:t>
            </a:r>
          </a:p>
          <a:p>
            <a:r>
              <a:rPr lang="da-DK" sz="2000">
                <a:solidFill>
                  <a:srgbClr val="000000"/>
                </a:solidFill>
              </a:rPr>
              <a:t>Søge mere underholdning – det fører til tomhedsfølelse</a:t>
            </a:r>
          </a:p>
          <a:p>
            <a:endParaRPr lang="da-DK" sz="2000">
              <a:solidFill>
                <a:srgbClr val="000000"/>
              </a:solidFill>
            </a:endParaRPr>
          </a:p>
        </p:txBody>
      </p:sp>
    </p:spTree>
    <p:extLst>
      <p:ext uri="{BB962C8B-B14F-4D97-AF65-F5344CB8AC3E}">
        <p14:creationId xmlns:p14="http://schemas.microsoft.com/office/powerpoint/2010/main" val="21415791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400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Calibri</vt:lpstr>
      <vt:lpstr>Calibri Light</vt:lpstr>
      <vt:lpstr>Office-tema</vt:lpstr>
      <vt:lpstr>At være et hjerte</vt:lpstr>
      <vt:lpstr>At være et individ</vt:lpstr>
      <vt:lpstr>At være et hjerte</vt:lpstr>
      <vt:lpstr>Kan et hjerte forstene ?</vt:lpstr>
      <vt:lpstr>At være et hjerte</vt:lpstr>
      <vt:lpstr>At overvinde ensomheden med fællesskab</vt:lpstr>
      <vt:lpstr>Alene - fællesskab</vt:lpstr>
      <vt:lpstr>Ensomhedens konsekvenser</vt:lpstr>
      <vt:lpstr>Dårlige løsninger på ensomhedens smerte</vt:lpstr>
      <vt:lpstr>At være et hjerte</vt:lpstr>
      <vt:lpstr>Det gode fællesskab</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være et hjerte</dc:title>
  <dc:creator>Poul Astrup</dc:creator>
  <cp:lastModifiedBy>Poul Astrup</cp:lastModifiedBy>
  <cp:revision>12</cp:revision>
  <dcterms:created xsi:type="dcterms:W3CDTF">2019-06-27T16:29:19Z</dcterms:created>
  <dcterms:modified xsi:type="dcterms:W3CDTF">2019-07-06T17:23:18Z</dcterms:modified>
</cp:coreProperties>
</file>