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3" r:id="rId6"/>
    <p:sldId id="264" r:id="rId7"/>
    <p:sldId id="258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17E52-FF5D-458D-8DBC-0B108E64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878D67-4A38-4D27-A9B1-AA118AF2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9B28C3-CAFB-4C8B-BAB7-6452BDDD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D51BE7-A8ED-4C16-B44F-9A41F656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6C608C-DFA6-4B05-8542-995E747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63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2B60B-5DC8-4B6E-AB03-39C12888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0F87EC-564C-41C1-A0A6-38AEB3DB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9B3D63-CB4E-47C6-8AAF-BC26AC9F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88D48-8B6C-4FD8-BF65-E69F8D2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7C6F07-387E-47A3-A2E3-C701028C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54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B51A940-E8A4-45A4-BB04-A36707EDB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60E6139-3B49-44D1-ACF7-73CE671A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B0D8D0-29A9-4DF2-B3A8-CC3A1B8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3B441B-6DF3-477C-AA74-FB7CC5C6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AD23CF-3F88-4060-BBF1-39D8A288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08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6CA4-CE16-403F-9085-DB603477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65218A-E150-448C-AE3B-8D98CDA1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182027-BC01-4D92-9933-59CE9292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E5CAFE-B40A-492D-AFB0-B93D16E9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C7A838-1423-4160-936B-3C5D11F5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8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2368D-E049-4743-80DB-8CECCA51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0FAEE1-17EF-4C80-B359-6E4BDD12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FC9498-5BC2-49AC-ACB4-601166C3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9C55BD-1E0E-419C-9E72-7AB3C194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BB8A63-F2E0-4E11-B48B-6F6D0613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75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51DC6-584F-4C46-8160-0A5B67D9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53BC6B-F428-4101-A1D8-DE43F9F09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EA342FB-B1B0-45D1-AD6F-C3873CAE8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08CA4E-1ABE-4325-B5B5-EE7F7E57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9D853E-B691-404E-9754-689A4716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1DFBAB-1060-4710-BAF8-DF64F0CD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26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B556B-2B20-45DE-82A5-F61FEF5A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A0C14-8689-4722-B818-BE95BD6B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54E6C9-1262-4BE4-9386-82C73623D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CBD39C-77B8-487D-ADDE-A6967C6FA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C141E9D-6038-4C1D-BDFD-1029B520C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DE0A38-D953-4B7E-9DC3-FF8E0C0E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D0C27F7-5CCE-4051-91A1-ABD1D5CD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F7D8574-34AD-41F9-BCAB-44B1D2EB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1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FE38B-62DE-429E-9352-ACE8D022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C7E933-A42C-4693-A90D-56498E0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8BF085-8B71-4866-B377-28618C16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CE1B7C-B56D-47F0-9080-AF1BE250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0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8DC6185-4B8F-4F93-98FD-443ADD39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551AAB-5477-478C-970F-27441A0E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406426-4083-4EC5-8AB4-159FE379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14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CA24-721B-423E-82BF-B829F30E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04B1E5-7432-4245-83CE-535702B2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0C1E9E-506D-42F8-B0DC-5234F3739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E30542-8FA1-4692-93AF-3EBA77F6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5D58F9-4059-4EA8-8194-3B3E56B3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BC1E3F-B34E-4AB5-B6CE-3F045051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75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93836-FCFD-457F-98C5-53364D77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1CD1AF6-0C9E-4B28-AF25-E1F7D2177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B1FA6E-76C0-4305-A00A-65CE335D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5CD365-EB21-4FF7-A4A9-7F2BABEC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9C9090-D703-4487-BB0D-009ED2F7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ECA7AD-E7C5-429C-B536-E25F44F0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4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5A32AE7-FEEC-4D61-A323-8B5CCF52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51A27E-35B1-45AA-8626-4F696736A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A86B68-2D30-485B-A1E5-67F37748D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1F84-9092-49AD-9C60-200E481705C5}" type="datetimeFigureOut">
              <a:rPr lang="da-DK" smtClean="0"/>
              <a:t>08-09-2019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CBF70A-3F49-4B06-9CE2-457C53C8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5A543C-CA00-4C58-9358-59FADCC6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A603-F5B5-48ED-B81B-D737B12F71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36215-6C4B-42E9-A9B5-AEB10FAE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 dirty="0"/>
              <a:t>Smerte og lidelse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6517EE-7073-431C-A441-786430C8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a-DK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Den uundgåelige smerte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Ã¥nd mand hÃ¥r alene hjerte sorg human Ã¸re kranium frisure mund tÃ¦t pÃ¥ menneskelige legeme trist ansigt ensomhed psykologi Ã¸je hoved hud krise udtryk fÃ¸lelsesmÃ¦ssig dramatisk smerte organ psyke fÃ¸lelser sjÃ¦l lukning forlade emotion depression fÃ¸lelser ulykkelig fortvivlelse ego terapi psykiatri ernst interaktion sygdom problemer at vÃ¦re alene psykoterapi hovedpine hovedpine brÃ¦nde ud frustration udmattet fÃ¸lelse fÃ¸lelsesmÃ¦ssigt Kummer psykiatrisk mentalt ansigtshÃ¥r psycholgie arketype arketyper">
            <a:extLst>
              <a:ext uri="{FF2B5EF4-FFF2-40B4-BE49-F238E27FC236}">
                <a16:creationId xmlns:a16="http://schemas.microsoft.com/office/drawing/2014/main" id="{7EC9FB26-E4BF-4FE3-8EBD-E29596E8D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2402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8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kitektur bygninger forretning travl by byliv byens lys bybilledet moderne downtown skumring aften finansiere havn hongkong belyst milepÃ¦l landskab moderne nat ocean kontorer udendÃ¸rs mole naturskÃ¸n hav skyline skyskrabere hÃ¸j tÃ¥rn rejse by- vand havnefronten">
            <a:extLst>
              <a:ext uri="{FF2B5EF4-FFF2-40B4-BE49-F238E27FC236}">
                <a16:creationId xmlns:a16="http://schemas.microsoft.com/office/drawing/2014/main" id="{19081036-8116-4DEE-A965-ED04BBAA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r="13112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102B25-0FA0-45B2-A7E4-6B2604C5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Det gode samfund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8B4B75-6A8E-42FA-9A79-63EA2505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</a:rPr>
              <a:t>Hvad er det vigtigste for at et samfund er godt?</a:t>
            </a:r>
          </a:p>
          <a:p>
            <a:r>
              <a:rPr lang="da-DK" sz="2000" dirty="0">
                <a:solidFill>
                  <a:srgbClr val="000000"/>
                </a:solidFill>
              </a:rPr>
              <a:t>Formuler fem principper, som skal styre dit mønstersamfund, så flest mulige kunne leve gode liv, hvis du fik lov at bestemme det hele!</a:t>
            </a:r>
          </a:p>
          <a:p>
            <a:r>
              <a:rPr lang="da-DK" sz="2000" dirty="0">
                <a:solidFill>
                  <a:srgbClr val="000000"/>
                </a:solidFill>
              </a:rPr>
              <a:t>Hvad synes du er den største fejl i det moderne samfund i Danmark, </a:t>
            </a:r>
            <a:r>
              <a:rPr lang="da-DK" sz="2000">
                <a:solidFill>
                  <a:srgbClr val="000000"/>
                </a:solidFill>
              </a:rPr>
              <a:t>som gør, </a:t>
            </a:r>
            <a:r>
              <a:rPr lang="da-DK" sz="2000" dirty="0">
                <a:solidFill>
                  <a:srgbClr val="000000"/>
                </a:solidFill>
              </a:rPr>
              <a:t>at </a:t>
            </a:r>
            <a:r>
              <a:rPr lang="da-DK" sz="2000">
                <a:solidFill>
                  <a:srgbClr val="000000"/>
                </a:solidFill>
              </a:rPr>
              <a:t>for mange </a:t>
            </a:r>
            <a:r>
              <a:rPr lang="da-DK" sz="2000" dirty="0">
                <a:solidFill>
                  <a:srgbClr val="000000"/>
                </a:solidFill>
              </a:rPr>
              <a:t>lever dårlige liv?</a:t>
            </a:r>
          </a:p>
        </p:txBody>
      </p:sp>
    </p:spTree>
    <p:extLst>
      <p:ext uri="{BB962C8B-B14F-4D97-AF65-F5344CB8AC3E}">
        <p14:creationId xmlns:p14="http://schemas.microsoft.com/office/powerpoint/2010/main" val="326779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dseende atmosfÃ¦re lyse sorg lys katedral fejre fest Kristendom jul kirke medfÃ¸lelse sammensÃ¦tning dÃ¸d emotion tro Troskab farvel fÃ¸lelser filter brand flamme tilgivelse venskab gruppe lykke ferie hÃ¥ber elsker hukommelse passion lempelse varme religion bÃ¸n romantik sÃ¦son- Ã¥ndelig spiritualitet styrke symbol tempel tekst traditionel varm voks belysning hÃ¥nd finger flammeloes stearinlys makrofotografering">
            <a:extLst>
              <a:ext uri="{FF2B5EF4-FFF2-40B4-BE49-F238E27FC236}">
                <a16:creationId xmlns:a16="http://schemas.microsoft.com/office/drawing/2014/main" id="{94360F38-A3D1-49D8-AC8D-F9F344FBD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25828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93039C-B318-4090-BC71-81CC25AA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Den uundgåelige smerte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F14EC8-F91F-4D7C-96DB-099987D8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31" y="2414186"/>
            <a:ext cx="4706803" cy="3788830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</a:rPr>
              <a:t>Sorg efter svigt, tab </a:t>
            </a:r>
            <a:r>
              <a:rPr lang="da-DK" sz="2000">
                <a:solidFill>
                  <a:srgbClr val="000000"/>
                </a:solidFill>
              </a:rPr>
              <a:t>og dødsfald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>
                <a:solidFill>
                  <a:srgbClr val="000000"/>
                </a:solidFill>
              </a:rPr>
              <a:t>Ensomhed</a:t>
            </a:r>
          </a:p>
          <a:p>
            <a:r>
              <a:rPr lang="da-DK" sz="2000" dirty="0">
                <a:solidFill>
                  <a:srgbClr val="000000"/>
                </a:solidFill>
              </a:rPr>
              <a:t>Skyldfølelse efter eget svigt og dumhed</a:t>
            </a:r>
          </a:p>
          <a:p>
            <a:r>
              <a:rPr lang="da-DK" sz="2000" dirty="0">
                <a:solidFill>
                  <a:srgbClr val="000000"/>
                </a:solidFill>
              </a:rPr>
              <a:t>Angst for ikke at slå til</a:t>
            </a:r>
          </a:p>
          <a:p>
            <a:r>
              <a:rPr lang="da-DK" sz="2000" dirty="0">
                <a:solidFill>
                  <a:srgbClr val="000000"/>
                </a:solidFill>
              </a:rPr>
              <a:t>Frygt for naturkatastrofer</a:t>
            </a:r>
          </a:p>
          <a:p>
            <a:r>
              <a:rPr lang="da-DK" sz="2000" dirty="0">
                <a:solidFill>
                  <a:srgbClr val="000000"/>
                </a:solidFill>
              </a:rPr>
              <a:t>Tomhedsfølelse af mangel på mening</a:t>
            </a:r>
          </a:p>
          <a:p>
            <a:r>
              <a:rPr lang="da-DK" sz="2000" dirty="0">
                <a:solidFill>
                  <a:srgbClr val="000000"/>
                </a:solidFill>
              </a:rPr>
              <a:t>Stress efter overanstrengelse</a:t>
            </a:r>
          </a:p>
          <a:p>
            <a:endParaRPr lang="da-DK" sz="2000" dirty="0">
              <a:solidFill>
                <a:srgbClr val="000000"/>
              </a:solidFill>
            </a:endParaRPr>
          </a:p>
          <a:p>
            <a:endParaRPr lang="da-DK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039C-B318-4090-BC71-81CC25AA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/>
              <a:t>Man kan blive syg af at være et menneske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F14EC8-F91F-4D7C-96DB-099987D8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3978907"/>
          </a:xfrm>
        </p:spPr>
        <p:txBody>
          <a:bodyPr anchor="t">
            <a:normAutofit/>
          </a:bodyPr>
          <a:lstStyle/>
          <a:p>
            <a:r>
              <a:rPr lang="da-DK" sz="1800" dirty="0"/>
              <a:t>Skyld kan blive ubærlig</a:t>
            </a:r>
          </a:p>
          <a:p>
            <a:r>
              <a:rPr lang="da-DK" sz="1800" dirty="0"/>
              <a:t>Angst og frygt kan blive lammende</a:t>
            </a:r>
          </a:p>
          <a:p>
            <a:r>
              <a:rPr lang="da-DK" sz="1800" dirty="0"/>
              <a:t>Stress kan sætte et menneske helt i stå</a:t>
            </a:r>
          </a:p>
          <a:p>
            <a:r>
              <a:rPr lang="da-DK" sz="1800" dirty="0"/>
              <a:t>Meningsløsheden kan blive uudholdelig</a:t>
            </a:r>
          </a:p>
          <a:p>
            <a:r>
              <a:rPr lang="da-DK" sz="1800" dirty="0"/>
              <a:t>Ensomhedsfølelsen kan føre til isolation</a:t>
            </a:r>
          </a:p>
          <a:p>
            <a:endParaRPr lang="da-DK" sz="1800" dirty="0"/>
          </a:p>
          <a:p>
            <a:endParaRPr lang="da-DK" sz="1800" dirty="0"/>
          </a:p>
          <a:p>
            <a:pPr marL="0" indent="0">
              <a:buNone/>
            </a:pPr>
            <a:r>
              <a:rPr lang="da-DK" sz="1800" i="1" dirty="0"/>
              <a:t>De fleste mennesker får på et eller andet tidspunkt i livet få brug for professionel hjælp for at klare at være menneske. – Det er normalt at blive syg. Ingen kan holde til alt!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ennesker,elsker,sorg,rÃ¸d,berolige,omsorg">
            <a:extLst>
              <a:ext uri="{FF2B5EF4-FFF2-40B4-BE49-F238E27FC236}">
                <a16:creationId xmlns:a16="http://schemas.microsoft.com/office/drawing/2014/main" id="{1925DAEB-1406-4949-9757-0795C5515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r="12131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50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36215-6C4B-42E9-A9B5-AEB10FAE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/>
              <a:t>Smerte og lidelse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6517EE-7073-431C-A441-786430C8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a-DK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Lidelse og uretfærdighed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Ã¥nd mand hÃ¥r alene hjerte sorg human Ã¸re kranium frisure mund tÃ¦t pÃ¥ menneskelige legeme trist ansigt ensomhed psykologi Ã¸je hoved hud krise udtryk fÃ¸lelsesmÃ¦ssig dramatisk smerte organ psyke fÃ¸lelser sjÃ¦l lukning forlade emotion depression fÃ¸lelser ulykkelig fortvivlelse ego terapi psykiatri ernst interaktion sygdom problemer at vÃ¦re alene psykoterapi hovedpine hovedpine brÃ¦nde ud frustration udmattet fÃ¸lelse fÃ¸lelsesmÃ¦ssigt Kummer psykiatrisk mentalt ansigtshÃ¥r psycholgie arketype arketyper">
            <a:extLst>
              <a:ext uri="{FF2B5EF4-FFF2-40B4-BE49-F238E27FC236}">
                <a16:creationId xmlns:a16="http://schemas.microsoft.com/office/drawing/2014/main" id="{7EC9FB26-E4BF-4FE3-8EBD-E29596E8D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2402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y himmel skyline nat bygning by skyskraber New york bybilledet skumring storm lyn Bolt tordenvejr ny dramatisk york tordenvejr menneskelig bosÃ¦ttelse hovedstadsomrÃ¥de">
            <a:extLst>
              <a:ext uri="{FF2B5EF4-FFF2-40B4-BE49-F238E27FC236}">
                <a16:creationId xmlns:a16="http://schemas.microsoft.com/office/drawing/2014/main" id="{939ED3ED-195B-45FD-90EB-F50ED82C6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-2" b="-2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9AC137A-F7D0-43CC-A46F-113F475E4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435100"/>
            <a:ext cx="4700016" cy="3987800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89730C-11A6-4E71-ABEA-B0ADF252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76" y="1784857"/>
            <a:ext cx="3990624" cy="1057657"/>
          </a:xfrm>
        </p:spPr>
        <p:txBody>
          <a:bodyPr>
            <a:normAutofit/>
          </a:bodyPr>
          <a:lstStyle/>
          <a:p>
            <a:r>
              <a:rPr lang="da-DK" sz="3300">
                <a:solidFill>
                  <a:schemeClr val="bg1"/>
                </a:solidFill>
              </a:rPr>
              <a:t>Tilfældighed og meningsløshed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EF4537-E828-459B-9A55-E31924E4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76" y="3021964"/>
            <a:ext cx="3990624" cy="2086357"/>
          </a:xfrm>
        </p:spPr>
        <p:txBody>
          <a:bodyPr>
            <a:normAutofit fontScale="92500" lnSpcReduction="10000"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Mange ulykker skyldes ikke, at nogen gør noget forkert eller ondskabsfuldt, men tilfældige hændelser i naturen eller menneskelige fejl</a:t>
            </a:r>
          </a:p>
          <a:p>
            <a:r>
              <a:rPr lang="da-DK" sz="1800" dirty="0">
                <a:solidFill>
                  <a:schemeClr val="bg1"/>
                </a:solidFill>
              </a:rPr>
              <a:t>Mange sygdomme rammer også tilfældigt: genfejl, smitsomme epidemier</a:t>
            </a:r>
          </a:p>
          <a:p>
            <a:r>
              <a:rPr lang="da-DK" sz="1800" dirty="0">
                <a:solidFill>
                  <a:schemeClr val="bg1"/>
                </a:solidFill>
              </a:rPr>
              <a:t>Hvorfor rammer det lige mig?? – Hvordan kommer den lidende videre??</a:t>
            </a:r>
          </a:p>
        </p:txBody>
      </p:sp>
      <p:pic>
        <p:nvPicPr>
          <p:cNvPr id="3080" name="Picture 8" descr="bil hjul kÃ¸retÃ¸j sportsvogn kofanger superbil vÃ¦ltet trÃ¦ sedan cabriolet mercedes benz bil vrag skader storm bil make automotive eksteriÃ¸r kompakt bil automotive design luksus kÃ¸retÃ¸j kÃ¸retÃ¸j nummerplader udÃ¸vende bil">
            <a:extLst>
              <a:ext uri="{FF2B5EF4-FFF2-40B4-BE49-F238E27FC236}">
                <a16:creationId xmlns:a16="http://schemas.microsoft.com/office/drawing/2014/main" id="{5BE8F9EA-0E57-43D3-A9CE-07516788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r="10314" b="-1"/>
          <a:stretch/>
        </p:blipFill>
        <p:spPr bwMode="auto"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5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3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C47B20-0838-4D49-A6C7-134B7342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Uretfærdighed</a:t>
            </a:r>
          </a:p>
        </p:txBody>
      </p:sp>
      <p:pic>
        <p:nvPicPr>
          <p:cNvPr id="4102" name="Picture 6" descr="BÃ¸lle chikane arbejdsplads arbejde forskelsbehandling partiskhed kontor bebrejde kÃ¸n skam pige mobbing brand problem frustration ked kvinde fiasko chef misbrug voksen blaming kommanderende mobning forretning forretningsmand forretningskvinde konflikt medarbejder kvinde finger skyldig t human job dommer negativ overvÃ¦ldet mennesker person peger professionel stress hold ubehageligt arbejder ung Menneskelig adfÃ¦rd han- siddende meddelelse samtale arm hÃ¥nd illustration font lÃ¦sning vinkel tegnsprog">
            <a:extLst>
              <a:ext uri="{FF2B5EF4-FFF2-40B4-BE49-F238E27FC236}">
                <a16:creationId xmlns:a16="http://schemas.microsoft.com/office/drawing/2014/main" id="{C24F0059-1BD0-4D0E-AE05-A1BD0AC3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869" y="478232"/>
            <a:ext cx="3082764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monument,statue,blÃ¥,skulptur,retfÃ¦rdighed,grÃ¦sk mytologi">
            <a:extLst>
              <a:ext uri="{FF2B5EF4-FFF2-40B4-BE49-F238E27FC236}">
                <a16:creationId xmlns:a16="http://schemas.microsoft.com/office/drawing/2014/main" id="{87D2BD11-505D-434F-AFE7-5785FB9D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61891"/>
            <a:ext cx="3662730" cy="24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1ECBA6-29A8-45EF-9E40-641A0FA8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306825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1700" dirty="0">
                <a:solidFill>
                  <a:srgbClr val="FFFFFF"/>
                </a:solidFill>
              </a:rPr>
              <a:t>Det er en lidelse at blive udsat for uretfærdig behandling:</a:t>
            </a:r>
          </a:p>
          <a:p>
            <a:r>
              <a:rPr lang="da-DK" sz="1700" dirty="0">
                <a:solidFill>
                  <a:srgbClr val="FFFFFF"/>
                </a:solidFill>
              </a:rPr>
              <a:t>Diskrimination</a:t>
            </a:r>
          </a:p>
          <a:p>
            <a:r>
              <a:rPr lang="da-DK" sz="1700" dirty="0">
                <a:solidFill>
                  <a:srgbClr val="FFFFFF"/>
                </a:solidFill>
              </a:rPr>
              <a:t>Chikane og mobning</a:t>
            </a:r>
          </a:p>
          <a:p>
            <a:r>
              <a:rPr lang="da-DK" sz="1700" dirty="0">
                <a:solidFill>
                  <a:srgbClr val="FFFFFF"/>
                </a:solidFill>
              </a:rPr>
              <a:t>Forfølgelse og nedværdigende behandling</a:t>
            </a:r>
          </a:p>
          <a:p>
            <a:r>
              <a:rPr lang="da-DK" sz="1700" dirty="0">
                <a:solidFill>
                  <a:srgbClr val="FFFFFF"/>
                </a:solidFill>
              </a:rPr>
              <a:t>Falske rygter, løgne</a:t>
            </a:r>
          </a:p>
          <a:p>
            <a:r>
              <a:rPr lang="da-DK" sz="1700" dirty="0">
                <a:solidFill>
                  <a:srgbClr val="FFFFFF"/>
                </a:solidFill>
              </a:rPr>
              <a:t>Uretfærdig domfældelse</a:t>
            </a:r>
          </a:p>
          <a:p>
            <a:pPr marL="0" indent="0">
              <a:buNone/>
            </a:pPr>
            <a:endParaRPr lang="da-DK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1700" i="1" dirty="0">
                <a:solidFill>
                  <a:srgbClr val="FFFFFF"/>
                </a:solidFill>
              </a:rPr>
              <a:t>Hvordan kommer man videre efter uretfærdighed? – Hvilke indstillingsværdier kan bære et menneske gennem uretfærdighed?</a:t>
            </a:r>
          </a:p>
        </p:txBody>
      </p:sp>
    </p:spTree>
    <p:extLst>
      <p:ext uri="{BB962C8B-B14F-4D97-AF65-F5344CB8AC3E}">
        <p14:creationId xmlns:p14="http://schemas.microsoft.com/office/powerpoint/2010/main" val="6318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36215-6C4B-42E9-A9B5-AEB10FAE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/>
              <a:t>Smerte og lidelse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6517EE-7073-431C-A441-786430C8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a-DK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Det onde og rædselsfulde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Ã¥nd mand hÃ¥r alene hjerte sorg human Ã¸re kranium frisure mund tÃ¦t pÃ¥ menneskelige legeme trist ansigt ensomhed psykologi Ã¸je hoved hud krise udtryk fÃ¸lelsesmÃ¦ssig dramatisk smerte organ psyke fÃ¸lelser sjÃ¦l lukning forlade emotion depression fÃ¸lelser ulykkelig fortvivlelse ego terapi psykiatri ernst interaktion sygdom problemer at vÃ¦re alene psykoterapi hovedpine hovedpine brÃ¦nde ud frustration udmattet fÃ¸lelse fÃ¸lelsesmÃ¦ssigt Kummer psykiatrisk mentalt ansigtshÃ¥r psycholgie arketype arketyper">
            <a:extLst>
              <a:ext uri="{FF2B5EF4-FFF2-40B4-BE49-F238E27FC236}">
                <a16:creationId xmlns:a16="http://schemas.microsoft.com/office/drawing/2014/main" id="{7EC9FB26-E4BF-4FE3-8EBD-E29596E8D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2402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5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Ã¥nd,slÃ¸ring,sort og hvid,fotografering,kÃ¦de,mÃ¸rk">
            <a:extLst>
              <a:ext uri="{FF2B5EF4-FFF2-40B4-BE49-F238E27FC236}">
                <a16:creationId xmlns:a16="http://schemas.microsoft.com/office/drawing/2014/main" id="{8400EAE4-37C2-4A52-902D-F5E8A0678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3" b="-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ys kÃ¸retÃ¸j tÃ¸j hovedbeklÃ¦dning maske motor gasmaske gas Ã¸delÃ¦ggelse filter ilt kostume forurening dommedag filtre virus ebola militÃ¦ret krigen Ã¸delÃ¦ggelsen af den beskyttende postapokaliptyka postapokalipsa infektionen absorber postapo militaria masken automotive motordel personlige vÃ¦rnemidler">
            <a:extLst>
              <a:ext uri="{FF2B5EF4-FFF2-40B4-BE49-F238E27FC236}">
                <a16:creationId xmlns:a16="http://schemas.microsoft.com/office/drawing/2014/main" id="{791BAAD7-043B-48D3-B4A6-9E652390B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443FC6-9120-4A0F-BAEA-5F309588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da-DK" sz="3600" dirty="0"/>
              <a:t>Ondskab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2EF7BE-9D04-4398-B404-18CA7192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da-DK" sz="1600" dirty="0"/>
              <a:t>Hård kriminalitet</a:t>
            </a:r>
          </a:p>
          <a:p>
            <a:r>
              <a:rPr lang="da-DK" sz="1600" dirty="0"/>
              <a:t>Slaveri</a:t>
            </a:r>
          </a:p>
          <a:p>
            <a:r>
              <a:rPr lang="da-DK" sz="1600" dirty="0"/>
              <a:t>Terror</a:t>
            </a:r>
          </a:p>
          <a:p>
            <a:r>
              <a:rPr lang="da-DK" sz="1600" dirty="0"/>
              <a:t>Udslettelseskrig</a:t>
            </a:r>
          </a:p>
          <a:p>
            <a:r>
              <a:rPr lang="da-DK" sz="1600" dirty="0"/>
              <a:t>Rædselsregimer</a:t>
            </a:r>
          </a:p>
        </p:txBody>
      </p:sp>
    </p:spTree>
    <p:extLst>
      <p:ext uri="{BB962C8B-B14F-4D97-AF65-F5344CB8AC3E}">
        <p14:creationId xmlns:p14="http://schemas.microsoft.com/office/powerpoint/2010/main" val="109423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ur person lys sol nat sollys morgen atmosfÃ¦re uhyggelig vÃ¦rktÃ¸j mÃ¸rk afspejling halloween skygge mÃ¸rke bedrift skrÃ¦mmende frygt forlygter fare uhyggelig rÃ¦dsel forbrydelse mareridt dÃ¸delig morder mord ond vold koben jimmy Jemmy prybar atmosfÃ¦risk fÃ¦nomen atmosfÃ¦re af jord">
            <a:extLst>
              <a:ext uri="{FF2B5EF4-FFF2-40B4-BE49-F238E27FC236}">
                <a16:creationId xmlns:a16="http://schemas.microsoft.com/office/drawing/2014/main" id="{28DB4F35-B0F2-4BA7-B934-646855305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361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9DC13A-E7B0-433E-9582-0911FF2F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Godt og ondt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F4356D-D973-4A71-B2C6-E345D700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4023882"/>
          </a:xfrm>
        </p:spPr>
        <p:txBody>
          <a:bodyPr anchor="ctr">
            <a:normAutofit/>
          </a:bodyPr>
          <a:lstStyle/>
          <a:p>
            <a:r>
              <a:rPr lang="da-DK" sz="1400" dirty="0">
                <a:solidFill>
                  <a:srgbClr val="000000"/>
                </a:solidFill>
              </a:rPr>
              <a:t>Det onde kan forstås som ødelæggelse. Derfor findes det gode forud for det onde. Ellers var der ikke noget, der kunne ødelægges</a:t>
            </a:r>
          </a:p>
          <a:p>
            <a:r>
              <a:rPr lang="da-DK" sz="1400" dirty="0">
                <a:solidFill>
                  <a:srgbClr val="000000"/>
                </a:solidFill>
              </a:rPr>
              <a:t>Det onde kan forstås som mørke.  Mørke er fravær af lys. Sådan kan ondskab forstås som fravær af godhed</a:t>
            </a:r>
          </a:p>
          <a:p>
            <a:r>
              <a:rPr lang="da-DK" sz="1400" dirty="0">
                <a:solidFill>
                  <a:srgbClr val="000000"/>
                </a:solidFill>
              </a:rPr>
              <a:t>Menneskets ondskab forudsætter, at mennesket har en fri vilje til at vælge det onde</a:t>
            </a:r>
          </a:p>
          <a:p>
            <a:r>
              <a:rPr lang="da-DK" sz="1400" dirty="0">
                <a:solidFill>
                  <a:srgbClr val="000000"/>
                </a:solidFill>
              </a:rPr>
              <a:t>Det onde er det nemmeste. Det er nemmere at ødelægge end at bygge op. Det er nemmere at tegne noget hæsligt end noget smukt. Det er besværligt at være god</a:t>
            </a:r>
          </a:p>
          <a:p>
            <a:r>
              <a:rPr lang="da-DK" sz="1400" dirty="0">
                <a:solidFill>
                  <a:srgbClr val="000000"/>
                </a:solidFill>
              </a:rPr>
              <a:t>God betyder både det, som </a:t>
            </a:r>
            <a:r>
              <a:rPr lang="da-DK" sz="1400" i="1" dirty="0">
                <a:solidFill>
                  <a:srgbClr val="000000"/>
                </a:solidFill>
              </a:rPr>
              <a:t>fungerer</a:t>
            </a:r>
            <a:r>
              <a:rPr lang="da-DK" sz="1400" dirty="0">
                <a:solidFill>
                  <a:srgbClr val="000000"/>
                </a:solidFill>
              </a:rPr>
              <a:t> godt. Sådan er både naturen og en ny cykel </a:t>
            </a:r>
            <a:r>
              <a:rPr lang="da-DK" sz="1400" i="1" dirty="0">
                <a:solidFill>
                  <a:srgbClr val="000000"/>
                </a:solidFill>
              </a:rPr>
              <a:t>god</a:t>
            </a:r>
            <a:r>
              <a:rPr lang="da-DK" sz="1400" dirty="0">
                <a:solidFill>
                  <a:srgbClr val="000000"/>
                </a:solidFill>
              </a:rPr>
              <a:t>. Det gode betyder også det </a:t>
            </a:r>
            <a:r>
              <a:rPr lang="da-DK" sz="1400" i="1" dirty="0">
                <a:solidFill>
                  <a:srgbClr val="000000"/>
                </a:solidFill>
              </a:rPr>
              <a:t>moralsk</a:t>
            </a:r>
            <a:r>
              <a:rPr lang="da-DK" sz="1400" dirty="0">
                <a:solidFill>
                  <a:srgbClr val="000000"/>
                </a:solidFill>
              </a:rPr>
              <a:t> gode, når mennesket vælger at søge at gøre det gode</a:t>
            </a:r>
          </a:p>
          <a:p>
            <a:r>
              <a:rPr lang="da-DK" sz="1400" i="1" dirty="0">
                <a:solidFill>
                  <a:srgbClr val="000000"/>
                </a:solidFill>
              </a:rPr>
              <a:t>Hvilke muligheder er der for at overvinde det onde?</a:t>
            </a:r>
          </a:p>
          <a:p>
            <a:pPr marL="0" indent="0">
              <a:buNone/>
            </a:pPr>
            <a:endParaRPr lang="da-DK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2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Smerte og lidelse</vt:lpstr>
      <vt:lpstr>Den uundgåelige smerte …</vt:lpstr>
      <vt:lpstr>Man kan blive syg af at være et menneske</vt:lpstr>
      <vt:lpstr>Smerte og lidelse</vt:lpstr>
      <vt:lpstr>Tilfældighed og meningsløshed</vt:lpstr>
      <vt:lpstr>Uretfærdighed</vt:lpstr>
      <vt:lpstr>Smerte og lidelse</vt:lpstr>
      <vt:lpstr>Ondskab</vt:lpstr>
      <vt:lpstr>Godt og ondt</vt:lpstr>
      <vt:lpstr>Det gode samfund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Smerte og lidelse</dc:title>
  <dc:creator>Poul Astrup</dc:creator>
  <cp:lastModifiedBy>Poul Astrup</cp:lastModifiedBy>
  <cp:revision>8</cp:revision>
  <dcterms:created xsi:type="dcterms:W3CDTF">2019-06-29T17:49:05Z</dcterms:created>
  <dcterms:modified xsi:type="dcterms:W3CDTF">2019-09-08T15:00:45Z</dcterms:modified>
</cp:coreProperties>
</file>